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2" r:id="rId5"/>
    <p:sldId id="263" r:id="rId6"/>
    <p:sldId id="265" r:id="rId7"/>
    <p:sldId id="267" r:id="rId8"/>
    <p:sldId id="261" r:id="rId9"/>
    <p:sldId id="266" r:id="rId10"/>
    <p:sldId id="268" r:id="rId11"/>
    <p:sldId id="270" r:id="rId12"/>
    <p:sldId id="271" r:id="rId13"/>
    <p:sldId id="272" r:id="rId14"/>
    <p:sldId id="273" r:id="rId15"/>
    <p:sldId id="27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94"/>
  </p:normalViewPr>
  <p:slideViewPr>
    <p:cSldViewPr snapToGrid="0">
      <p:cViewPr varScale="1">
        <p:scale>
          <a:sx n="29" d="100"/>
          <a:sy n="29" d="100"/>
        </p:scale>
        <p:origin x="9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cap="all">
                <a:solidFill>
                  <a:srgbClr val="5E5E5E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cap="all">
                <a:solidFill>
                  <a:srgbClr val="5E5E5E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cap="none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cap="all">
                <a:solidFill>
                  <a:srgbClr val="E8351A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all" spc="-170" baseline="0">
          <a:solidFill>
            <a:srgbClr val="5E5E5E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all" spc="-170" baseline="0">
          <a:solidFill>
            <a:srgbClr val="5E5E5E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all" spc="-170" baseline="0">
          <a:solidFill>
            <a:srgbClr val="5E5E5E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all" spc="-170" baseline="0">
          <a:solidFill>
            <a:srgbClr val="5E5E5E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all" spc="-170" baseline="0">
          <a:solidFill>
            <a:srgbClr val="5E5E5E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all" spc="-170" baseline="0">
          <a:solidFill>
            <a:srgbClr val="5E5E5E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all" spc="-170" baseline="0">
          <a:solidFill>
            <a:srgbClr val="5E5E5E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all" spc="-170" baseline="0">
          <a:solidFill>
            <a:srgbClr val="5E5E5E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all" spc="-170" baseline="0">
          <a:solidFill>
            <a:srgbClr val="5E5E5E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812800" marR="0" indent="-8128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422400" marR="0" indent="-8128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2032000" marR="0" indent="-8128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641600" marR="0" indent="-8128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251200" marR="0" indent="-8128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860800" marR="0" indent="-8128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470400" marR="0" indent="-8128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80000" marR="0" indent="-8128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89600" marR="0" indent="-8128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6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alled to counsel keynote title copy.jpg" descr="Called to counsel keynote title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301267-78F2-4B4A-65A9-68910F542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288628"/>
            <a:ext cx="2182911" cy="14900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alled to counsel keynote blanks-04.png" descr="Called to counsel keynote blanks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84362" flipH="1">
            <a:off x="9107133" y="6472767"/>
            <a:ext cx="17053839" cy="959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Called to counsel keynote blanks-03.png" descr="Called to counsel keynote blanks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-1562583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orem ipsum dolor sit amet, consectetur adipiscing elit. Cras justo odio, dapibus ac facilisis in, egestas eget quam Ipsum magna egestas."/>
          <p:cNvSpPr txBox="1">
            <a:spLocks noGrp="1"/>
          </p:cNvSpPr>
          <p:nvPr>
            <p:ph type="body" idx="1"/>
          </p:nvPr>
        </p:nvSpPr>
        <p:spPr>
          <a:xfrm>
            <a:off x="1206500" y="4521200"/>
            <a:ext cx="21971000" cy="7878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6800">
                <a:solidFill>
                  <a:srgbClr val="929292"/>
                </a:solidFill>
              </a:defRPr>
            </a:lvl1pPr>
          </a:lstStyle>
          <a:p>
            <a:r>
              <a:rPr lang="en-US" sz="13800" b="1" dirty="0">
                <a:solidFill>
                  <a:schemeClr val="tx1"/>
                </a:solidFill>
                <a:latin typeface="Garamond" panose="02020404030301010803" pitchFamily="18" charset="0"/>
              </a:rPr>
              <a:t>Exploring Our</a:t>
            </a:r>
            <a:br>
              <a:rPr lang="en-US" sz="138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13800" b="1" dirty="0">
                <a:solidFill>
                  <a:schemeClr val="tx1"/>
                </a:solidFill>
                <a:latin typeface="Garamond" panose="02020404030301010803" pitchFamily="18" charset="0"/>
              </a:rPr>
              <a:t>Case Studies</a:t>
            </a:r>
          </a:p>
          <a:p>
            <a:r>
              <a:rPr lang="en-US" sz="138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(Legitimate Expectations)</a:t>
            </a:r>
            <a:endParaRPr sz="138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AB03F3-3728-745D-0203-98B0A0D67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288628"/>
            <a:ext cx="2182911" cy="14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393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ullet point one…"/>
          <p:cNvSpPr txBox="1">
            <a:spLocks noGrp="1"/>
          </p:cNvSpPr>
          <p:nvPr>
            <p:ph type="body" sz="half" idx="1"/>
          </p:nvPr>
        </p:nvSpPr>
        <p:spPr>
          <a:xfrm>
            <a:off x="429998" y="3302000"/>
            <a:ext cx="13235202" cy="101345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66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Ex</a:t>
            </a: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)</a:t>
            </a:r>
            <a:r>
              <a:rPr lang="en-US" sz="6600" b="1" dirty="0">
                <a:solidFill>
                  <a:schemeClr val="tx1"/>
                </a:solidFill>
                <a:latin typeface="Garamond" panose="02020404030301010803" pitchFamily="18" charset="0"/>
              </a:rPr>
              <a:t> A husband feels hurt because his wife “disrespected” him when she asked a question about a decision. </a:t>
            </a:r>
          </a:p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66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Ex</a:t>
            </a: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)</a:t>
            </a:r>
            <a:r>
              <a:rPr lang="en-US" sz="6600" b="1" dirty="0">
                <a:solidFill>
                  <a:schemeClr val="tx1"/>
                </a:solidFill>
                <a:latin typeface="Garamond" panose="02020404030301010803" pitchFamily="18" charset="0"/>
              </a:rPr>
              <a:t> A wife feels hurt when her husband “failed to pursue” her when his plans for their anniversary did not measure up to her expectations.</a:t>
            </a:r>
          </a:p>
          <a:p>
            <a:pPr marL="1143000" indent="-11430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6600" b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Ex</a:t>
            </a: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)</a:t>
            </a:r>
            <a:r>
              <a:rPr lang="en-US" sz="6600" b="1" dirty="0">
                <a:solidFill>
                  <a:schemeClr val="tx1"/>
                </a:solidFill>
                <a:latin typeface="Garamond" panose="02020404030301010803" pitchFamily="18" charset="0"/>
              </a:rPr>
              <a:t> Friend A feels hurt when Friend B is “unwilling to equally invest in the relationship.”</a:t>
            </a:r>
          </a:p>
        </p:txBody>
      </p:sp>
      <p:sp>
        <p:nvSpPr>
          <p:cNvPr id="169" name="TITLE TWO"/>
          <p:cNvSpPr txBox="1">
            <a:spLocks noGrp="1"/>
          </p:cNvSpPr>
          <p:nvPr>
            <p:ph type="title"/>
          </p:nvPr>
        </p:nvSpPr>
        <p:spPr>
          <a:xfrm>
            <a:off x="1206500" y="980440"/>
            <a:ext cx="10916874" cy="14351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Garamond" panose="02020404030301010803" pitchFamily="18" charset="0"/>
              </a:rPr>
              <a:t>Forgiveness and misinterpretations</a:t>
            </a:r>
            <a:endParaRPr sz="7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70" name="Line"/>
          <p:cNvSpPr/>
          <p:nvPr/>
        </p:nvSpPr>
        <p:spPr>
          <a:xfrm>
            <a:off x="1307866" y="586022"/>
            <a:ext cx="3042459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171" name="Line"/>
          <p:cNvSpPr/>
          <p:nvPr/>
        </p:nvSpPr>
        <p:spPr>
          <a:xfrm>
            <a:off x="1231785" y="3008019"/>
            <a:ext cx="10415310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pic>
        <p:nvPicPr>
          <p:cNvPr id="5" name="Picture Placeholder 4" descr="A picture containing purple&#10;&#10;Description automatically generated">
            <a:extLst>
              <a:ext uri="{FF2B5EF4-FFF2-40B4-BE49-F238E27FC236}">
                <a16:creationId xmlns:a16="http://schemas.microsoft.com/office/drawing/2014/main" id="{F036D344-E640-8087-6038-2AE69834654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" b="5595"/>
          <a:stretch>
            <a:fillRect/>
          </a:stretch>
        </p:blipFill>
        <p:spPr>
          <a:xfrm>
            <a:off x="14015520" y="232345"/>
            <a:ext cx="9938482" cy="13251309"/>
          </a:xfrm>
        </p:spPr>
      </p:pic>
    </p:spTree>
    <p:extLst>
      <p:ext uri="{BB962C8B-B14F-4D97-AF65-F5344CB8AC3E}">
        <p14:creationId xmlns:p14="http://schemas.microsoft.com/office/powerpoint/2010/main" val="8500306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alled to counsel keynote blanks-04.png" descr="Called to counsel keynote blanks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84362" flipH="1">
            <a:off x="9107133" y="6472767"/>
            <a:ext cx="17053839" cy="959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Called to counsel keynote blanks-03.png" descr="Called to counsel keynote blanks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-1562583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orem ipsum dolor sit amet, consectetur adipiscing elit. Cras justo odio, dapibus ac facilisis in, egestas eget quam Ipsum magna egestas."/>
          <p:cNvSpPr txBox="1">
            <a:spLocks noGrp="1"/>
          </p:cNvSpPr>
          <p:nvPr>
            <p:ph type="body" idx="1"/>
          </p:nvPr>
        </p:nvSpPr>
        <p:spPr>
          <a:xfrm>
            <a:off x="1604618" y="3290315"/>
            <a:ext cx="21971000" cy="78784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>
              <a:buSzTx/>
              <a:buNone/>
              <a:defRPr sz="6800">
                <a:solidFill>
                  <a:srgbClr val="929292"/>
                </a:solidFill>
              </a:defRPr>
            </a:lvl1pPr>
          </a:lstStyle>
          <a:p>
            <a:r>
              <a:rPr lang="en-US" sz="13800" b="1" dirty="0">
                <a:solidFill>
                  <a:schemeClr val="tx1"/>
                </a:solidFill>
                <a:latin typeface="Garamond" panose="02020404030301010803" pitchFamily="18" charset="0"/>
              </a:rPr>
              <a:t>Exploring Our</a:t>
            </a:r>
            <a:br>
              <a:rPr lang="en-US" sz="138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13800" b="1" dirty="0">
                <a:solidFill>
                  <a:schemeClr val="tx1"/>
                </a:solidFill>
                <a:latin typeface="Garamond" panose="02020404030301010803" pitchFamily="18" charset="0"/>
              </a:rPr>
              <a:t>Case Studies</a:t>
            </a:r>
          </a:p>
          <a:p>
            <a:r>
              <a:rPr lang="en-US" sz="138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(Avoiding Counseling </a:t>
            </a:r>
            <a:br>
              <a:rPr lang="en-US" sz="138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en-US" sz="138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Being Leveraged)</a:t>
            </a:r>
            <a:endParaRPr sz="138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AB03F3-3728-745D-0203-98B0A0D67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288628"/>
            <a:ext cx="2182911" cy="14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02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Called to counsel keynote blanks-01.jpg" descr="Called to counsel keynote blanks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Lorem ipsum dolor sit amet, consectetur adipiscing elit. Cras justo odio, dapibus ac facilisis in, egestas eget quam Ipsum magna egestas."/>
          <p:cNvSpPr txBox="1">
            <a:spLocks noGrp="1"/>
          </p:cNvSpPr>
          <p:nvPr>
            <p:ph type="body" idx="1"/>
          </p:nvPr>
        </p:nvSpPr>
        <p:spPr>
          <a:xfrm>
            <a:off x="808382" y="1168400"/>
            <a:ext cx="22991418" cy="1163158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buSzTx/>
              <a:buNone/>
              <a:defRPr sz="6800">
                <a:solidFill>
                  <a:srgbClr val="FFFFFF"/>
                </a:solidFill>
              </a:defRPr>
            </a:lvl1pPr>
          </a:lstStyle>
          <a:p>
            <a:r>
              <a:rPr lang="en-US" sz="9600" b="1" dirty="0">
                <a:latin typeface="Garamond" panose="02020404030301010803" pitchFamily="18" charset="0"/>
              </a:rPr>
              <a:t>At its most basic level, </a:t>
            </a:r>
            <a:br>
              <a:rPr lang="en-US" sz="9600" b="1" dirty="0">
                <a:latin typeface="Garamond" panose="02020404030301010803" pitchFamily="18" charset="0"/>
              </a:rPr>
            </a:br>
            <a:r>
              <a:rPr lang="en-US" sz="9600" b="1" dirty="0">
                <a:latin typeface="Garamond" panose="02020404030301010803" pitchFamily="18" charset="0"/>
              </a:rPr>
              <a:t>forgiveness is </a:t>
            </a:r>
            <a:r>
              <a:rPr lang="en-US" sz="9600" b="1" dirty="0">
                <a:solidFill>
                  <a:srgbClr val="FFFF00"/>
                </a:solidFill>
                <a:latin typeface="Garamond" panose="02020404030301010803" pitchFamily="18" charset="0"/>
              </a:rPr>
              <a:t>canceling a debt</a:t>
            </a:r>
            <a:r>
              <a:rPr lang="en-US" sz="9600" b="1" dirty="0">
                <a:latin typeface="Garamond" panose="02020404030301010803" pitchFamily="18" charset="0"/>
              </a:rPr>
              <a:t>. </a:t>
            </a:r>
            <a:br>
              <a:rPr lang="en-US" sz="9600" b="1" dirty="0">
                <a:latin typeface="Garamond" panose="02020404030301010803" pitchFamily="18" charset="0"/>
              </a:rPr>
            </a:br>
            <a:r>
              <a:rPr lang="en-US" sz="9600" b="1" dirty="0">
                <a:latin typeface="Garamond" panose="02020404030301010803" pitchFamily="18" charset="0"/>
              </a:rPr>
              <a:t>But canceling a debt doesn’t mean living as if the debt never happened (</a:t>
            </a:r>
            <a:r>
              <a:rPr lang="en-US" sz="9600" b="1" dirty="0">
                <a:solidFill>
                  <a:srgbClr val="FFFF00"/>
                </a:solidFill>
                <a:latin typeface="Garamond" panose="02020404030301010803" pitchFamily="18" charset="0"/>
              </a:rPr>
              <a:t>rewriting history</a:t>
            </a:r>
            <a:r>
              <a:rPr lang="en-US" sz="9600" b="1" dirty="0">
                <a:latin typeface="Garamond" panose="02020404030301010803" pitchFamily="18" charset="0"/>
              </a:rPr>
              <a:t>), giving another loan (</a:t>
            </a:r>
            <a:r>
              <a:rPr lang="en-US" sz="9600" b="1" dirty="0">
                <a:solidFill>
                  <a:srgbClr val="FFFF00"/>
                </a:solidFill>
                <a:latin typeface="Garamond" panose="02020404030301010803" pitchFamily="18" charset="0"/>
              </a:rPr>
              <a:t>trust</a:t>
            </a:r>
            <a:r>
              <a:rPr lang="en-US" sz="9600" b="1" dirty="0">
                <a:latin typeface="Garamond" panose="02020404030301010803" pitchFamily="18" charset="0"/>
              </a:rPr>
              <a:t>), or starting a new business together (</a:t>
            </a:r>
            <a:r>
              <a:rPr lang="en-US" sz="9600" b="1" dirty="0">
                <a:solidFill>
                  <a:srgbClr val="FFFF00"/>
                </a:solidFill>
                <a:latin typeface="Garamond" panose="02020404030301010803" pitchFamily="18" charset="0"/>
              </a:rPr>
              <a:t>reconciliation</a:t>
            </a:r>
            <a:r>
              <a:rPr lang="en-US" sz="9600" b="1" dirty="0">
                <a:latin typeface="Garamond" panose="02020404030301010803" pitchFamily="18" charset="0"/>
              </a:rPr>
              <a:t>). </a:t>
            </a:r>
            <a:br>
              <a:rPr lang="en-US" sz="9600" b="1" dirty="0">
                <a:latin typeface="Garamond" panose="02020404030301010803" pitchFamily="18" charset="0"/>
              </a:rPr>
            </a:br>
            <a:r>
              <a:rPr lang="en-US" sz="9600" b="1" dirty="0">
                <a:latin typeface="Garamond" panose="02020404030301010803" pitchFamily="18" charset="0"/>
              </a:rPr>
              <a:t>We can cancel a debt while being aware of someone’s financial habits, declining to lend more money, and refusing another joint business venture.</a:t>
            </a:r>
            <a:endParaRPr sz="9600" b="1" i="1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2C4AD-7F87-8800-6F58-FAFC037E2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309894"/>
            <a:ext cx="2182911" cy="14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61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alled to counsel keynote blanks-04.png" descr="Called to counsel keynote blanks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84362" flipH="1">
            <a:off x="9107133" y="6472767"/>
            <a:ext cx="17053839" cy="959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Called to counsel keynote blanks-03.png" descr="Called to counsel keynote blanks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-2019783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orem ipsum dolor sit amet, consectetur adipiscing elit. Cras justo odio, dapibus ac facilisis in, egestas eget quam Ipsum magna egestas."/>
          <p:cNvSpPr txBox="1">
            <a:spLocks noGrp="1"/>
          </p:cNvSpPr>
          <p:nvPr>
            <p:ph type="body" idx="1"/>
          </p:nvPr>
        </p:nvSpPr>
        <p:spPr>
          <a:xfrm>
            <a:off x="1206500" y="3154680"/>
            <a:ext cx="21971000" cy="86000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>
              <a:buSzTx/>
              <a:buNone/>
              <a:defRPr sz="6800">
                <a:solidFill>
                  <a:srgbClr val="929292"/>
                </a:solidFill>
              </a:defRPr>
            </a:lvl1pPr>
          </a:lstStyle>
          <a:p>
            <a: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counselors, we do </a:t>
            </a:r>
            <a:r>
              <a:rPr lang="en-US" sz="7200" b="1" u="sng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compel our counselee </a:t>
            </a:r>
            <a:b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towards a predetermined outcome for their relationships. A God-honoring response to sin </a:t>
            </a:r>
            <a:b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take a variety of forms.</a:t>
            </a:r>
          </a:p>
          <a:p>
            <a: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Instead, we help our counselee assess the relationship, the offense, its impact, and the response of the other person to help them determine </a:t>
            </a:r>
            <a:r>
              <a:rPr lang="en-US" sz="72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most Christlike response to what happened (past) </a:t>
            </a:r>
            <a:br>
              <a:rPr lang="en-US" sz="72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is happening (present). </a:t>
            </a:r>
            <a: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sz="6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AB03F3-3728-745D-0203-98B0A0D67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754731"/>
            <a:ext cx="2182911" cy="14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63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ullet point one…"/>
          <p:cNvSpPr txBox="1">
            <a:spLocks noGrp="1"/>
          </p:cNvSpPr>
          <p:nvPr>
            <p:ph type="body" sz="half" idx="1"/>
          </p:nvPr>
        </p:nvSpPr>
        <p:spPr>
          <a:xfrm>
            <a:off x="822960" y="3581401"/>
            <a:ext cx="13020040" cy="96519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Freedom from bitterness (emotional freedom)</a:t>
            </a:r>
          </a:p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Relinquishing relational leverage (minimizing social strife while honoring autonomy)</a:t>
            </a:r>
          </a:p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Proportional trust (wise engagement based on fruit of repentance)</a:t>
            </a:r>
            <a:endParaRPr sz="8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9" name="TITLE TWO"/>
          <p:cNvSpPr txBox="1">
            <a:spLocks noGrp="1"/>
          </p:cNvSpPr>
          <p:nvPr>
            <p:ph type="title"/>
          </p:nvPr>
        </p:nvSpPr>
        <p:spPr>
          <a:xfrm>
            <a:off x="1206500" y="1056640"/>
            <a:ext cx="10916874" cy="14351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  <a:t>3 Fruit of forgiveness</a:t>
            </a:r>
            <a:endParaRPr sz="8000" dirty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0" name="Line"/>
          <p:cNvSpPr/>
          <p:nvPr/>
        </p:nvSpPr>
        <p:spPr>
          <a:xfrm>
            <a:off x="1307866" y="840022"/>
            <a:ext cx="3042459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171" name="Line"/>
          <p:cNvSpPr/>
          <p:nvPr/>
        </p:nvSpPr>
        <p:spPr>
          <a:xfrm>
            <a:off x="1231785" y="3262019"/>
            <a:ext cx="10415310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pic>
        <p:nvPicPr>
          <p:cNvPr id="5" name="Picture Placeholder 4" descr="A picture containing text, building, cement&#10;&#10;Description automatically generated">
            <a:extLst>
              <a:ext uri="{FF2B5EF4-FFF2-40B4-BE49-F238E27FC236}">
                <a16:creationId xmlns:a16="http://schemas.microsoft.com/office/drawing/2014/main" id="{244D4FB4-B631-1299-C6DF-C51FF07992A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>
          <a:xfrm>
            <a:off x="14198600" y="430934"/>
            <a:ext cx="9697674" cy="12930232"/>
          </a:xfrm>
        </p:spPr>
      </p:pic>
    </p:spTree>
    <p:extLst>
      <p:ext uri="{BB962C8B-B14F-4D97-AF65-F5344CB8AC3E}">
        <p14:creationId xmlns:p14="http://schemas.microsoft.com/office/powerpoint/2010/main" val="1551549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alled to counsel keynote blanks-02.png" descr="Called to counsel keynote blanks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159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uthor and Date"/>
          <p:cNvSpPr txBox="1">
            <a:spLocks noGrp="1"/>
          </p:cNvSpPr>
          <p:nvPr>
            <p:ph type="body" idx="21"/>
          </p:nvPr>
        </p:nvSpPr>
        <p:spPr>
          <a:xfrm>
            <a:off x="1201340" y="10645906"/>
            <a:ext cx="21971003" cy="18509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b="1" dirty="0">
                <a:latin typeface="Garamond" panose="02020404030301010803" pitchFamily="18" charset="0"/>
              </a:rPr>
              <a:t>Brad Hambrick</a:t>
            </a:r>
          </a:p>
        </p:txBody>
      </p:sp>
      <p:sp>
        <p:nvSpPr>
          <p:cNvPr id="155" name="SECTION TITLE"/>
          <p:cNvSpPr txBox="1">
            <a:spLocks noGrp="1"/>
          </p:cNvSpPr>
          <p:nvPr>
            <p:ph type="ctrTitle"/>
          </p:nvPr>
        </p:nvSpPr>
        <p:spPr>
          <a:xfrm>
            <a:off x="1201340" y="2736683"/>
            <a:ext cx="21971004" cy="464820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Forgiveness: 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A Pivotal Point 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in the Story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156" name="SECTION SUBTITLE"/>
          <p:cNvSpPr txBox="1">
            <a:spLocks noGrp="1"/>
          </p:cNvSpPr>
          <p:nvPr>
            <p:ph type="subTitle" sz="quarter" idx="1"/>
          </p:nvPr>
        </p:nvSpPr>
        <p:spPr>
          <a:xfrm>
            <a:off x="1201342" y="7268910"/>
            <a:ext cx="21971001" cy="1905001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Conflict Resolution, Session FIVE</a:t>
            </a:r>
            <a:endParaRPr b="1" dirty="0">
              <a:latin typeface="Garamond" panose="02020404030301010803" pitchFamily="18" charset="0"/>
            </a:endParaRPr>
          </a:p>
        </p:txBody>
      </p:sp>
      <p:sp>
        <p:nvSpPr>
          <p:cNvPr id="157" name="Line"/>
          <p:cNvSpPr/>
          <p:nvPr/>
        </p:nvSpPr>
        <p:spPr>
          <a:xfrm>
            <a:off x="1393999" y="2574989"/>
            <a:ext cx="3042459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158" name="Line"/>
          <p:cNvSpPr/>
          <p:nvPr/>
        </p:nvSpPr>
        <p:spPr>
          <a:xfrm>
            <a:off x="1231785" y="8340790"/>
            <a:ext cx="13459723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D8D8F-7648-BE00-DB0B-748AA3C4B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710" y="11433305"/>
            <a:ext cx="2182911" cy="14900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Called to counsel keynote blanks-04.png" descr="Called to counsel keynote blanks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74" y="-1787008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ullet point one…"/>
          <p:cNvSpPr txBox="1">
            <a:spLocks noGrp="1"/>
          </p:cNvSpPr>
          <p:nvPr>
            <p:ph type="body" idx="1"/>
          </p:nvPr>
        </p:nvSpPr>
        <p:spPr>
          <a:xfrm>
            <a:off x="808382" y="3670253"/>
            <a:ext cx="22767236" cy="9637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609600">
              <a:lnSpc>
                <a:spcPct val="100000"/>
              </a:lnSpc>
              <a:spcBef>
                <a:spcPts val="2400"/>
              </a:spcBef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Session 1:</a:t>
            </a:r>
            <a: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  <a:t> Charted our course</a:t>
            </a:r>
          </a:p>
          <a:p>
            <a:pPr marL="365760" indent="-609600">
              <a:lnSpc>
                <a:spcPct val="100000"/>
              </a:lnSpc>
              <a:spcBef>
                <a:spcPts val="2400"/>
              </a:spcBef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Session 2:</a:t>
            </a:r>
            <a: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  <a:t> Caring for the whole person</a:t>
            </a:r>
          </a:p>
          <a:p>
            <a:pPr marL="365760" indent="-609600">
              <a:lnSpc>
                <a:spcPct val="100000"/>
              </a:lnSpc>
              <a:spcBef>
                <a:spcPts val="2400"/>
              </a:spcBef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Session 3:</a:t>
            </a:r>
            <a: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  <a:t> Perspective taking</a:t>
            </a:r>
          </a:p>
          <a:p>
            <a:pPr marL="365760" indent="-609600">
              <a:lnSpc>
                <a:spcPct val="100000"/>
              </a:lnSpc>
              <a:spcBef>
                <a:spcPts val="2400"/>
              </a:spcBef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Session 4:</a:t>
            </a:r>
            <a: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  <a:t> A process for resolving conflict</a:t>
            </a:r>
          </a:p>
          <a:p>
            <a:pPr marL="365760" indent="-609600">
              <a:lnSpc>
                <a:spcPct val="100000"/>
              </a:lnSpc>
              <a:spcBef>
                <a:spcPts val="2400"/>
              </a:spcBef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Session 5:</a:t>
            </a:r>
            <a: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  <a:t> Finally, but </a:t>
            </a:r>
            <a:r>
              <a:rPr lang="en-US" sz="8000" i="1" dirty="0">
                <a:solidFill>
                  <a:schemeClr val="tx1"/>
                </a:solidFill>
                <a:latin typeface="Garamond" panose="02020404030301010803" pitchFamily="18" charset="0"/>
              </a:rPr>
              <a:t>not</a:t>
            </a:r>
            <a: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  <a:t> wrongly delayed, </a:t>
            </a:r>
            <a:b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  <a:t>discussing forgiveness.</a:t>
            </a:r>
            <a:endParaRPr sz="8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75" name="TITLE TWO"/>
          <p:cNvSpPr txBox="1">
            <a:spLocks noGrp="1"/>
          </p:cNvSpPr>
          <p:nvPr>
            <p:ph type="title"/>
          </p:nvPr>
        </p:nvSpPr>
        <p:spPr>
          <a:xfrm>
            <a:off x="1231785" y="1324407"/>
            <a:ext cx="13246100" cy="14824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Retracing Our Steps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177" name="Line"/>
          <p:cNvSpPr/>
          <p:nvPr/>
        </p:nvSpPr>
        <p:spPr>
          <a:xfrm>
            <a:off x="1307866" y="941622"/>
            <a:ext cx="3042459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178" name="Line"/>
          <p:cNvSpPr/>
          <p:nvPr/>
        </p:nvSpPr>
        <p:spPr>
          <a:xfrm>
            <a:off x="1231785" y="2703219"/>
            <a:ext cx="10415310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9678F-2515-0675-6279-978BE323C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288628"/>
            <a:ext cx="2182911" cy="14900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alled to counsel keynote blanks-04.png" descr="Called to counsel keynote blanks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84362" flipH="1">
            <a:off x="9107133" y="6472767"/>
            <a:ext cx="17053839" cy="959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Called to counsel keynote blanks-03.png" descr="Called to counsel keynote blanks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-1562583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orem ipsum dolor sit amet, consectetur adipiscing elit. Cras justo odio, dapibus ac facilisis in, egestas eget quam Ipsum magna egestas."/>
          <p:cNvSpPr txBox="1">
            <a:spLocks noGrp="1"/>
          </p:cNvSpPr>
          <p:nvPr>
            <p:ph type="body" idx="1"/>
          </p:nvPr>
        </p:nvSpPr>
        <p:spPr>
          <a:xfrm>
            <a:off x="1206500" y="3835400"/>
            <a:ext cx="21971000" cy="85642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>
              <a:buSzTx/>
              <a:buNone/>
              <a:defRPr sz="6800">
                <a:solidFill>
                  <a:srgbClr val="929292"/>
                </a:solidFill>
              </a:defRPr>
            </a:lvl1pPr>
          </a:lstStyle>
          <a:p>
            <a:r>
              <a:rPr lang="en-US" sz="80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God was going to lead Israel out of Egypt, he said to Moses, “‘I have surely </a:t>
            </a:r>
            <a:r>
              <a:rPr lang="en-US" sz="80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en-US" sz="8000" b="1" i="1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affliction</a:t>
            </a:r>
            <a:r>
              <a:rPr lang="en-US" sz="80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my people who are in Egypt and have </a:t>
            </a:r>
            <a:br>
              <a:rPr lang="en-US" sz="80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heard </a:t>
            </a:r>
            <a:r>
              <a:rPr lang="en-US" sz="8000" b="1" i="1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cry</a:t>
            </a:r>
            <a:r>
              <a:rPr lang="en-US" sz="80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because of their taskmasters. </a:t>
            </a:r>
            <a:br>
              <a:rPr lang="en-US" sz="80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8000" b="1" i="1" u="sng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8000" b="1" i="1" dirty="0">
                <a:solidFill>
                  <a:schemeClr val="accent5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sufferings</a:t>
            </a:r>
            <a:r>
              <a:rPr lang="en-US" sz="80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80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(Exodus 3:7, </a:t>
            </a:r>
            <a:r>
              <a:rPr lang="en-US" sz="8000" i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emphasis added</a:t>
            </a:r>
            <a:r>
              <a:rPr lang="en-US" sz="80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).’” </a:t>
            </a:r>
          </a:p>
          <a:p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context of forgiveness </a:t>
            </a:r>
            <a:b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always suffering.</a:t>
            </a:r>
            <a:endParaRPr lang="en-US" sz="8000" b="1" dirty="0"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AB03F3-3728-745D-0203-98B0A0D67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288628"/>
            <a:ext cx="2182911" cy="14900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Called to counsel keynote blanks-01.jpg" descr="Called to counsel keynote blanks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Lorem ipsum dolor sit amet, consectetur adipiscing elit. Cras justo odio, dapibus ac facilisis in, egestas eget quam Ipsum magna egestas."/>
          <p:cNvSpPr txBox="1">
            <a:spLocks noGrp="1"/>
          </p:cNvSpPr>
          <p:nvPr>
            <p:ph type="body" idx="1"/>
          </p:nvPr>
        </p:nvSpPr>
        <p:spPr>
          <a:xfrm>
            <a:off x="1206500" y="3429000"/>
            <a:ext cx="21971000" cy="8970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6800">
                <a:solidFill>
                  <a:srgbClr val="FFFFFF"/>
                </a:solidFill>
              </a:defRPr>
            </a:lvl1pPr>
          </a:lstStyle>
          <a:p>
            <a:r>
              <a:rPr lang="en-US" sz="13800" b="1" dirty="0">
                <a:latin typeface="Garamond" panose="02020404030301010803" pitchFamily="18" charset="0"/>
              </a:rPr>
              <a:t>“Everyone thinks forgiveness is a lovely idea until they have something to forgive.”</a:t>
            </a:r>
          </a:p>
          <a:p>
            <a:r>
              <a:rPr lang="en-US" sz="9600" b="1" dirty="0">
                <a:latin typeface="Garamond" panose="02020404030301010803" pitchFamily="18" charset="0"/>
              </a:rPr>
              <a:t>C.S. Lewis in </a:t>
            </a:r>
            <a:r>
              <a:rPr lang="en-US" sz="9600" b="1" i="1" dirty="0">
                <a:latin typeface="Garamond" panose="02020404030301010803" pitchFamily="18" charset="0"/>
              </a:rPr>
              <a:t>Mere Christianity</a:t>
            </a:r>
            <a:endParaRPr sz="9600" b="1" i="1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2C4AD-7F87-8800-6F58-FAFC037E2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309894"/>
            <a:ext cx="2182911" cy="14900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ullet point one…"/>
          <p:cNvSpPr txBox="1">
            <a:spLocks noGrp="1"/>
          </p:cNvSpPr>
          <p:nvPr>
            <p:ph type="body" sz="half" idx="1"/>
          </p:nvPr>
        </p:nvSpPr>
        <p:spPr>
          <a:xfrm>
            <a:off x="822960" y="3581401"/>
            <a:ext cx="13020040" cy="9651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Pretending “I’m not hurt”</a:t>
            </a:r>
          </a:p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Letting someone off the hook</a:t>
            </a:r>
          </a:p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Making an excuse</a:t>
            </a:r>
          </a:p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Forgetting</a:t>
            </a:r>
          </a:p>
          <a:p>
            <a:pPr marL="1143000" indent="-1143000">
              <a:buFont typeface="+mj-lt"/>
              <a:buAutoNum type="arabicPeriod"/>
              <a:defRPr>
                <a:solidFill>
                  <a:srgbClr val="5E5E5E"/>
                </a:solidFill>
              </a:defRPr>
            </a:pP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Trust (</a:t>
            </a:r>
            <a:r>
              <a:rPr lang="en-US" sz="8000" i="1" dirty="0">
                <a:solidFill>
                  <a:schemeClr val="tx1"/>
                </a:solidFill>
                <a:latin typeface="Garamond" panose="02020404030301010803" pitchFamily="18" charset="0"/>
              </a:rPr>
              <a:t>necessarily</a:t>
            </a:r>
            <a:r>
              <a:rPr lang="en-US" sz="8000" b="1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  <a:endParaRPr sz="8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9" name="TITLE TWO"/>
          <p:cNvSpPr txBox="1">
            <a:spLocks noGrp="1"/>
          </p:cNvSpPr>
          <p:nvPr>
            <p:ph type="title"/>
          </p:nvPr>
        </p:nvSpPr>
        <p:spPr>
          <a:xfrm>
            <a:off x="1206500" y="1056640"/>
            <a:ext cx="10916874" cy="14351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1"/>
                </a:solidFill>
                <a:latin typeface="Garamond" panose="02020404030301010803" pitchFamily="18" charset="0"/>
              </a:rPr>
              <a:t>5 Things forgiveness is 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not</a:t>
            </a:r>
            <a:endParaRPr sz="8000" dirty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0" name="Line"/>
          <p:cNvSpPr/>
          <p:nvPr/>
        </p:nvSpPr>
        <p:spPr>
          <a:xfrm>
            <a:off x="1307866" y="840022"/>
            <a:ext cx="3042459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171" name="Line"/>
          <p:cNvSpPr/>
          <p:nvPr/>
        </p:nvSpPr>
        <p:spPr>
          <a:xfrm>
            <a:off x="1231785" y="3262019"/>
            <a:ext cx="10415310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pic>
        <p:nvPicPr>
          <p:cNvPr id="5" name="Picture Placeholder 4" descr="A picture containing text, building, cement&#10;&#10;Description automatically generated">
            <a:extLst>
              <a:ext uri="{FF2B5EF4-FFF2-40B4-BE49-F238E27FC236}">
                <a16:creationId xmlns:a16="http://schemas.microsoft.com/office/drawing/2014/main" id="{244D4FB4-B631-1299-C6DF-C51FF07992A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>
          <a:xfrm>
            <a:off x="14198600" y="430934"/>
            <a:ext cx="9697674" cy="12930232"/>
          </a:xfrm>
        </p:spPr>
      </p:pic>
    </p:spTree>
    <p:extLst>
      <p:ext uri="{BB962C8B-B14F-4D97-AF65-F5344CB8AC3E}">
        <p14:creationId xmlns:p14="http://schemas.microsoft.com/office/powerpoint/2010/main" val="2813587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alled to counsel keynote blanks-04.png" descr="Called to counsel keynote blanks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84362" flipH="1">
            <a:off x="9107133" y="6472767"/>
            <a:ext cx="17053839" cy="959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Called to counsel keynote blanks-03.png" descr="Called to counsel keynote blanks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-1562583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orem ipsum dolor sit amet, consectetur adipiscing elit. Cras justo odio, dapibus ac facilisis in, egestas eget quam Ipsum magna egestas."/>
          <p:cNvSpPr txBox="1">
            <a:spLocks noGrp="1"/>
          </p:cNvSpPr>
          <p:nvPr>
            <p:ph type="body" idx="1"/>
          </p:nvPr>
        </p:nvSpPr>
        <p:spPr>
          <a:xfrm>
            <a:off x="1206500" y="4521200"/>
            <a:ext cx="21971000" cy="7878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6800">
                <a:solidFill>
                  <a:srgbClr val="929292"/>
                </a:solidFill>
              </a:defRPr>
            </a:lvl1pPr>
          </a:lstStyle>
          <a:p>
            <a:r>
              <a:rPr lang="en-US" sz="13800" b="1" dirty="0">
                <a:solidFill>
                  <a:schemeClr val="tx1"/>
                </a:solidFill>
                <a:latin typeface="Garamond" panose="02020404030301010803" pitchFamily="18" charset="0"/>
              </a:rPr>
              <a:t>Exploring Our</a:t>
            </a:r>
            <a:br>
              <a:rPr lang="en-US" sz="138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13800" b="1" dirty="0">
                <a:solidFill>
                  <a:schemeClr val="tx1"/>
                </a:solidFill>
                <a:latin typeface="Garamond" panose="02020404030301010803" pitchFamily="18" charset="0"/>
              </a:rPr>
              <a:t>Case Studies</a:t>
            </a:r>
          </a:p>
          <a:p>
            <a:r>
              <a:rPr lang="en-US" sz="138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(Navigating Misconceptions)</a:t>
            </a:r>
            <a:endParaRPr sz="138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AB03F3-3728-745D-0203-98B0A0D67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288628"/>
            <a:ext cx="2182911" cy="14900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Called to counsel keynote blanks-03.png" descr="Called to counsel keynote blanks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94" y="0"/>
            <a:ext cx="19873006" cy="1117856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orem ipsum dolor sit amet, consectetur adipiscing elit. Cras justo odio, dapibus ac facilisis in, egestas eget quam Ipsum magna egestas."/>
          <p:cNvSpPr txBox="1">
            <a:spLocks noGrp="1"/>
          </p:cNvSpPr>
          <p:nvPr>
            <p:ph type="body" idx="1"/>
          </p:nvPr>
        </p:nvSpPr>
        <p:spPr>
          <a:xfrm>
            <a:off x="808382" y="3831660"/>
            <a:ext cx="23016818" cy="9274731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>
              <a:buSzTx/>
              <a:buNone/>
              <a:defRPr sz="6800">
                <a:solidFill>
                  <a:srgbClr val="929292"/>
                </a:solidFill>
              </a:defRPr>
            </a:lvl1pPr>
          </a:lstStyle>
          <a:p>
            <a:pPr marL="1143000" indent="-1143000" algn="l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Intrapersonal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–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(Before)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Leveraging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an offense against someone within our mind and reducing them to their offense.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(After)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 will not dwell on this offense or reduce you to this failure.</a:t>
            </a:r>
          </a:p>
          <a:p>
            <a:pPr marL="1143000" indent="-1143000" algn="l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Interpersonal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–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(Before)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Leveraging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an offense against someone by insisting on special rules to govern the relationship.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(After)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 will not use this offense to coerce you into involuntarily change.</a:t>
            </a:r>
          </a:p>
          <a:p>
            <a:pPr marL="1143000" indent="-1143000" algn="l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Social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–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(Before)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Leveraging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an offense socially by speaking negatively of the person who hurt us.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(After)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I will not bring up this event with others unless it is to protect them.</a:t>
            </a:r>
            <a:endParaRPr b="1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82" name="TITLE TWO"/>
          <p:cNvSpPr txBox="1">
            <a:spLocks noGrp="1"/>
          </p:cNvSpPr>
          <p:nvPr>
            <p:ph type="title"/>
          </p:nvPr>
        </p:nvSpPr>
        <p:spPr>
          <a:xfrm>
            <a:off x="1231784" y="1257241"/>
            <a:ext cx="13068415" cy="207007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9000" spc="-180"/>
            </a:lvl1pPr>
          </a:lstStyle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3 Dimensions </a:t>
            </a:r>
            <a:b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of forgiveness</a:t>
            </a:r>
            <a:endParaRPr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4" name="Line"/>
          <p:cNvSpPr/>
          <p:nvPr/>
        </p:nvSpPr>
        <p:spPr>
          <a:xfrm>
            <a:off x="1307866" y="865422"/>
            <a:ext cx="3042459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sp>
        <p:nvSpPr>
          <p:cNvPr id="185" name="Line"/>
          <p:cNvSpPr/>
          <p:nvPr/>
        </p:nvSpPr>
        <p:spPr>
          <a:xfrm>
            <a:off x="1231785" y="3490619"/>
            <a:ext cx="10415310" cy="1"/>
          </a:xfrm>
          <a:prstGeom prst="line">
            <a:avLst/>
          </a:prstGeom>
          <a:ln w="25400">
            <a:solidFill>
              <a:srgbClr val="E8351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800"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3669A-CC24-E587-79D7-D0FEFF1F4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889" y="12160539"/>
            <a:ext cx="2182911" cy="14900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alled to counsel keynote blanks-04.png" descr="Called to counsel keynote blanks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84362" flipH="1">
            <a:off x="9107133" y="6472767"/>
            <a:ext cx="17053839" cy="959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Called to counsel keynote blanks-03.png" descr="Called to counsel keynote blanks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-1562583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orem ipsum dolor sit amet, consectetur adipiscing elit. Cras justo odio, dapibus ac facilisis in, egestas eget quam Ipsum magna egestas."/>
          <p:cNvSpPr txBox="1">
            <a:spLocks noGrp="1"/>
          </p:cNvSpPr>
          <p:nvPr>
            <p:ph type="body" idx="1"/>
          </p:nvPr>
        </p:nvSpPr>
        <p:spPr>
          <a:xfrm>
            <a:off x="1206500" y="3520440"/>
            <a:ext cx="21971000" cy="8879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6800">
                <a:solidFill>
                  <a:srgbClr val="929292"/>
                </a:solidFill>
              </a:defRPr>
            </a:lvl1pPr>
          </a:lstStyle>
          <a:p>
            <a: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“Forgiving each other; as the Lord has forgiven you, so you also must forgive.”</a:t>
            </a:r>
            <a:b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3:13b</a:t>
            </a:r>
          </a:p>
          <a:p>
            <a:r>
              <a:rPr lang="en-US" sz="72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</a:p>
          <a:p>
            <a: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“Do not be deceived: God is not mocked, for whatever one sows, that will he also reap.”</a:t>
            </a:r>
            <a:b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6:7</a:t>
            </a:r>
          </a:p>
          <a:p>
            <a:endParaRPr sz="6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AB03F3-3728-745D-0203-98B0A0D67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07" y="11288628"/>
            <a:ext cx="2182911" cy="14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435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618</Words>
  <Application>Microsoft Office PowerPoint</Application>
  <PresentationFormat>Custom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Garamond</vt:lpstr>
      <vt:lpstr>Helvetica Neue</vt:lpstr>
      <vt:lpstr>Helvetica Neue Light</vt:lpstr>
      <vt:lpstr>Helvetica Neue Medium</vt:lpstr>
      <vt:lpstr>21_BasicWhite</vt:lpstr>
      <vt:lpstr>PowerPoint Presentation</vt:lpstr>
      <vt:lpstr>Forgiveness:  A Pivotal Point  in the Story</vt:lpstr>
      <vt:lpstr>Retracing Our Steps</vt:lpstr>
      <vt:lpstr>PowerPoint Presentation</vt:lpstr>
      <vt:lpstr>PowerPoint Presentation</vt:lpstr>
      <vt:lpstr>5 Things forgiveness is not</vt:lpstr>
      <vt:lpstr>PowerPoint Presentation</vt:lpstr>
      <vt:lpstr>3 Dimensions  of forgiveness</vt:lpstr>
      <vt:lpstr>PowerPoint Presentation</vt:lpstr>
      <vt:lpstr>PowerPoint Presentation</vt:lpstr>
      <vt:lpstr>Forgiveness and misinterpretations</vt:lpstr>
      <vt:lpstr>PowerPoint Presentation</vt:lpstr>
      <vt:lpstr>PowerPoint Presentation</vt:lpstr>
      <vt:lpstr>PowerPoint Presentation</vt:lpstr>
      <vt:lpstr>3 Fruit of forgiveness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Brad Hambrick</cp:lastModifiedBy>
  <cp:revision>47</cp:revision>
  <dcterms:modified xsi:type="dcterms:W3CDTF">2024-04-16T12:59:45Z</dcterms:modified>
</cp:coreProperties>
</file>