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93" r:id="rId4"/>
    <p:sldId id="284" r:id="rId5"/>
    <p:sldId id="285" r:id="rId6"/>
    <p:sldId id="286" r:id="rId7"/>
    <p:sldId id="287" r:id="rId8"/>
    <p:sldId id="288" r:id="rId9"/>
    <p:sldId id="289" r:id="rId10"/>
    <p:sldId id="290" r:id="rId11"/>
    <p:sldId id="291" r:id="rId12"/>
    <p:sldId id="296" r:id="rId13"/>
    <p:sldId id="292" r:id="rId14"/>
    <p:sldId id="297" r:id="rId15"/>
    <p:sldId id="306" r:id="rId16"/>
    <p:sldId id="273" r:id="rId17"/>
    <p:sldId id="294" r:id="rId18"/>
    <p:sldId id="295" r:id="rId19"/>
    <p:sldId id="298" r:id="rId20"/>
    <p:sldId id="301" r:id="rId21"/>
    <p:sldId id="304" r:id="rId22"/>
    <p:sldId id="299" r:id="rId23"/>
    <p:sldId id="307" r:id="rId24"/>
    <p:sldId id="305" r:id="rId25"/>
    <p:sldId id="258" r:id="rId26"/>
    <p:sldId id="259" r:id="rId27"/>
    <p:sldId id="260" r:id="rId28"/>
    <p:sldId id="261" r:id="rId29"/>
    <p:sldId id="262" r:id="rId30"/>
    <p:sldId id="280" r:id="rId31"/>
    <p:sldId id="281" r:id="rId32"/>
    <p:sldId id="263" r:id="rId33"/>
    <p:sldId id="279" r:id="rId34"/>
    <p:sldId id="264" r:id="rId35"/>
    <p:sldId id="266" r:id="rId36"/>
    <p:sldId id="268" r:id="rId37"/>
    <p:sldId id="278" r:id="rId38"/>
    <p:sldId id="269" r:id="rId39"/>
    <p:sldId id="270" r:id="rId40"/>
    <p:sldId id="271" r:id="rId41"/>
    <p:sldId id="272" r:id="rId42"/>
    <p:sldId id="283" r:id="rId43"/>
    <p:sldId id="282" r:id="rId44"/>
    <p:sldId id="274" r:id="rId45"/>
    <p:sldId id="275" r:id="rId46"/>
    <p:sldId id="276" r:id="rId47"/>
    <p:sldId id="27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64" y="-2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670618-4FF6-D645-8D0D-07C6BCD02091}" type="doc">
      <dgm:prSet loTypeId="urn:microsoft.com/office/officeart/2005/8/layout/chart3" loCatId="" qsTypeId="urn:microsoft.com/office/officeart/2005/8/quickstyle/simple4" qsCatId="simple" csTypeId="urn:microsoft.com/office/officeart/2005/8/colors/colorful1" csCatId="colorful" phldr="1"/>
      <dgm:spPr/>
    </dgm:pt>
    <dgm:pt modelId="{A8551F6C-3940-274C-993A-D073DEF7F451}">
      <dgm:prSet phldrT="[Text]"/>
      <dgm:spPr/>
      <dgm:t>
        <a:bodyPr/>
        <a:lstStyle/>
        <a:p>
          <a:r>
            <a:rPr lang="en-US" dirty="0"/>
            <a:t>Social Activities/Friends</a:t>
          </a:r>
        </a:p>
      </dgm:t>
    </dgm:pt>
    <dgm:pt modelId="{02EA1F36-45DC-284F-AAC9-85098FE993B1}" type="parTrans" cxnId="{5171A4F3-680D-6D45-8346-76DA23677383}">
      <dgm:prSet/>
      <dgm:spPr/>
      <dgm:t>
        <a:bodyPr/>
        <a:lstStyle/>
        <a:p>
          <a:endParaRPr lang="en-US"/>
        </a:p>
      </dgm:t>
    </dgm:pt>
    <dgm:pt modelId="{4C391FE5-DF18-1742-BF8A-3E12010C5B79}" type="sibTrans" cxnId="{5171A4F3-680D-6D45-8346-76DA23677383}">
      <dgm:prSet/>
      <dgm:spPr/>
      <dgm:t>
        <a:bodyPr/>
        <a:lstStyle/>
        <a:p>
          <a:endParaRPr lang="en-US"/>
        </a:p>
      </dgm:t>
    </dgm:pt>
    <dgm:pt modelId="{4FEE434D-9E01-BB40-BF65-E2F4CCE90B59}">
      <dgm:prSet phldrT="[Text]"/>
      <dgm:spPr/>
      <dgm:t>
        <a:bodyPr/>
        <a:lstStyle/>
        <a:p>
          <a:r>
            <a:rPr lang="en-US" dirty="0"/>
            <a:t>Church/Bible Reading/Prayer</a:t>
          </a:r>
        </a:p>
      </dgm:t>
    </dgm:pt>
    <dgm:pt modelId="{B2ACE404-D619-CD4D-93B2-CBF267F41C84}" type="parTrans" cxnId="{7F7F9B0A-987F-BC40-8E3F-192246468227}">
      <dgm:prSet/>
      <dgm:spPr/>
      <dgm:t>
        <a:bodyPr/>
        <a:lstStyle/>
        <a:p>
          <a:endParaRPr lang="en-US"/>
        </a:p>
      </dgm:t>
    </dgm:pt>
    <dgm:pt modelId="{E720BD75-1BD3-644F-8AF6-F8E3488BA0B5}" type="sibTrans" cxnId="{7F7F9B0A-987F-BC40-8E3F-192246468227}">
      <dgm:prSet/>
      <dgm:spPr/>
      <dgm:t>
        <a:bodyPr/>
        <a:lstStyle/>
        <a:p>
          <a:endParaRPr lang="en-US"/>
        </a:p>
      </dgm:t>
    </dgm:pt>
    <dgm:pt modelId="{3A0DA610-3468-824E-8745-2CBDB6C897DA}">
      <dgm:prSet phldrT="[Text]"/>
      <dgm:spPr/>
      <dgm:t>
        <a:bodyPr/>
        <a:lstStyle/>
        <a:p>
          <a:r>
            <a:rPr lang="en-US" dirty="0"/>
            <a:t>Work or School</a:t>
          </a:r>
        </a:p>
      </dgm:t>
    </dgm:pt>
    <dgm:pt modelId="{AA60BC23-F212-4A42-8403-327366E66530}" type="parTrans" cxnId="{8F634E41-D08C-284D-B03E-C2A793690F29}">
      <dgm:prSet/>
      <dgm:spPr/>
      <dgm:t>
        <a:bodyPr/>
        <a:lstStyle/>
        <a:p>
          <a:endParaRPr lang="en-US"/>
        </a:p>
      </dgm:t>
    </dgm:pt>
    <dgm:pt modelId="{10CD7C33-5A7E-8742-BE66-B1B960DE8A4B}" type="sibTrans" cxnId="{8F634E41-D08C-284D-B03E-C2A793690F29}">
      <dgm:prSet/>
      <dgm:spPr/>
      <dgm:t>
        <a:bodyPr/>
        <a:lstStyle/>
        <a:p>
          <a:endParaRPr lang="en-US"/>
        </a:p>
      </dgm:t>
    </dgm:pt>
    <dgm:pt modelId="{F3B77877-F8D5-064E-B7D1-A7C5133C93D2}">
      <dgm:prSet phldrT="[Text]"/>
      <dgm:spPr/>
      <dgm:t>
        <a:bodyPr/>
        <a:lstStyle/>
        <a:p>
          <a:r>
            <a:rPr lang="en-US" dirty="0"/>
            <a:t>Physical Health, Exercise, Diet, Sleep</a:t>
          </a:r>
        </a:p>
      </dgm:t>
    </dgm:pt>
    <dgm:pt modelId="{212AE773-0345-8D48-AF3E-28D4BDF5E76D}" type="parTrans" cxnId="{632B997A-3787-964C-B00D-C1607A5C92A1}">
      <dgm:prSet/>
      <dgm:spPr/>
      <dgm:t>
        <a:bodyPr/>
        <a:lstStyle/>
        <a:p>
          <a:endParaRPr lang="en-US"/>
        </a:p>
      </dgm:t>
    </dgm:pt>
    <dgm:pt modelId="{F981C339-758F-884B-B7CB-241605684633}" type="sibTrans" cxnId="{632B997A-3787-964C-B00D-C1607A5C92A1}">
      <dgm:prSet/>
      <dgm:spPr/>
      <dgm:t>
        <a:bodyPr/>
        <a:lstStyle/>
        <a:p>
          <a:endParaRPr lang="en-US"/>
        </a:p>
      </dgm:t>
    </dgm:pt>
    <dgm:pt modelId="{57802203-629B-4048-9001-D7165242BD7E}">
      <dgm:prSet phldrT="[Text]"/>
      <dgm:spPr/>
      <dgm:t>
        <a:bodyPr/>
        <a:lstStyle/>
        <a:p>
          <a:r>
            <a:rPr lang="en-US" dirty="0"/>
            <a:t>Relationships</a:t>
          </a:r>
        </a:p>
      </dgm:t>
    </dgm:pt>
    <dgm:pt modelId="{FE37F330-E394-F84C-A9BB-6A431FA018EA}" type="parTrans" cxnId="{AD2ABE1E-F42D-2646-8A25-F84370496474}">
      <dgm:prSet/>
      <dgm:spPr/>
      <dgm:t>
        <a:bodyPr/>
        <a:lstStyle/>
        <a:p>
          <a:endParaRPr lang="en-US"/>
        </a:p>
      </dgm:t>
    </dgm:pt>
    <dgm:pt modelId="{4A079CEE-7DE7-2D4A-BA57-9ED5165F584B}" type="sibTrans" cxnId="{AD2ABE1E-F42D-2646-8A25-F84370496474}">
      <dgm:prSet/>
      <dgm:spPr/>
      <dgm:t>
        <a:bodyPr/>
        <a:lstStyle/>
        <a:p>
          <a:endParaRPr lang="en-US"/>
        </a:p>
      </dgm:t>
    </dgm:pt>
    <dgm:pt modelId="{0E0A7503-B165-8943-BA69-02888599CF72}">
      <dgm:prSet phldrT="[Text]"/>
      <dgm:spPr/>
      <dgm:t>
        <a:bodyPr/>
        <a:lstStyle/>
        <a:p>
          <a:r>
            <a:rPr lang="en-US" dirty="0"/>
            <a:t>Finances</a:t>
          </a:r>
        </a:p>
      </dgm:t>
    </dgm:pt>
    <dgm:pt modelId="{2B9D8A0F-B8C5-D34E-BDF9-374C7B957E73}" type="parTrans" cxnId="{4EAFBDD5-90D8-5B4C-BB58-107EF9D39FB0}">
      <dgm:prSet/>
      <dgm:spPr/>
      <dgm:t>
        <a:bodyPr/>
        <a:lstStyle/>
        <a:p>
          <a:endParaRPr lang="en-US"/>
        </a:p>
      </dgm:t>
    </dgm:pt>
    <dgm:pt modelId="{7396CD98-2D4C-8346-A34A-740AF6E39F92}" type="sibTrans" cxnId="{4EAFBDD5-90D8-5B4C-BB58-107EF9D39FB0}">
      <dgm:prSet/>
      <dgm:spPr/>
      <dgm:t>
        <a:bodyPr/>
        <a:lstStyle/>
        <a:p>
          <a:endParaRPr lang="en-US"/>
        </a:p>
      </dgm:t>
    </dgm:pt>
    <dgm:pt modelId="{651B4147-2DA6-C449-BEEA-23154D322C04}" type="pres">
      <dgm:prSet presAssocID="{79670618-4FF6-D645-8D0D-07C6BCD02091}" presName="compositeShape" presStyleCnt="0">
        <dgm:presLayoutVars>
          <dgm:chMax val="7"/>
          <dgm:dir/>
          <dgm:resizeHandles val="exact"/>
        </dgm:presLayoutVars>
      </dgm:prSet>
      <dgm:spPr/>
    </dgm:pt>
    <dgm:pt modelId="{CBF0A745-244F-1C47-A739-96AA9AD3E5B1}" type="pres">
      <dgm:prSet presAssocID="{79670618-4FF6-D645-8D0D-07C6BCD02091}" presName="wedge1" presStyleLbl="node1" presStyleIdx="0" presStyleCnt="6"/>
      <dgm:spPr/>
    </dgm:pt>
    <dgm:pt modelId="{74587F90-DFFD-C942-B036-8E4EFA7132A1}" type="pres">
      <dgm:prSet presAssocID="{79670618-4FF6-D645-8D0D-07C6BCD02091}" presName="wedge1Tx" presStyleLbl="node1" presStyleIdx="0" presStyleCnt="6">
        <dgm:presLayoutVars>
          <dgm:chMax val="0"/>
          <dgm:chPref val="0"/>
          <dgm:bulletEnabled val="1"/>
        </dgm:presLayoutVars>
      </dgm:prSet>
      <dgm:spPr/>
    </dgm:pt>
    <dgm:pt modelId="{21216758-2B7E-4B40-B4DB-19C4AEE75BBF}" type="pres">
      <dgm:prSet presAssocID="{79670618-4FF6-D645-8D0D-07C6BCD02091}" presName="wedge2" presStyleLbl="node1" presStyleIdx="1" presStyleCnt="6"/>
      <dgm:spPr/>
    </dgm:pt>
    <dgm:pt modelId="{1EFDF8C5-60BF-DD4F-B626-4FDA9F12CC4F}" type="pres">
      <dgm:prSet presAssocID="{79670618-4FF6-D645-8D0D-07C6BCD02091}" presName="wedge2Tx" presStyleLbl="node1" presStyleIdx="1" presStyleCnt="6">
        <dgm:presLayoutVars>
          <dgm:chMax val="0"/>
          <dgm:chPref val="0"/>
          <dgm:bulletEnabled val="1"/>
        </dgm:presLayoutVars>
      </dgm:prSet>
      <dgm:spPr/>
    </dgm:pt>
    <dgm:pt modelId="{6B4F92F7-1AFA-074D-9F12-E29C3FBA8883}" type="pres">
      <dgm:prSet presAssocID="{79670618-4FF6-D645-8D0D-07C6BCD02091}" presName="wedge3" presStyleLbl="node1" presStyleIdx="2" presStyleCnt="6"/>
      <dgm:spPr/>
    </dgm:pt>
    <dgm:pt modelId="{26F14D2A-8764-3F4C-80F0-5D3121861683}" type="pres">
      <dgm:prSet presAssocID="{79670618-4FF6-D645-8D0D-07C6BCD02091}" presName="wedge3Tx" presStyleLbl="node1" presStyleIdx="2" presStyleCnt="6">
        <dgm:presLayoutVars>
          <dgm:chMax val="0"/>
          <dgm:chPref val="0"/>
          <dgm:bulletEnabled val="1"/>
        </dgm:presLayoutVars>
      </dgm:prSet>
      <dgm:spPr/>
    </dgm:pt>
    <dgm:pt modelId="{239DABDA-C731-1248-949B-45F2A37C95B6}" type="pres">
      <dgm:prSet presAssocID="{79670618-4FF6-D645-8D0D-07C6BCD02091}" presName="wedge4" presStyleLbl="node1" presStyleIdx="3" presStyleCnt="6"/>
      <dgm:spPr/>
    </dgm:pt>
    <dgm:pt modelId="{77E312C0-E23A-7B47-B192-374970905016}" type="pres">
      <dgm:prSet presAssocID="{79670618-4FF6-D645-8D0D-07C6BCD02091}" presName="wedge4Tx" presStyleLbl="node1" presStyleIdx="3" presStyleCnt="6">
        <dgm:presLayoutVars>
          <dgm:chMax val="0"/>
          <dgm:chPref val="0"/>
          <dgm:bulletEnabled val="1"/>
        </dgm:presLayoutVars>
      </dgm:prSet>
      <dgm:spPr/>
    </dgm:pt>
    <dgm:pt modelId="{135CFB2F-D5C5-1145-A92D-3BADC112D29F}" type="pres">
      <dgm:prSet presAssocID="{79670618-4FF6-D645-8D0D-07C6BCD02091}" presName="wedge5" presStyleLbl="node1" presStyleIdx="4" presStyleCnt="6"/>
      <dgm:spPr/>
    </dgm:pt>
    <dgm:pt modelId="{063C2BB3-3EAF-F542-ACEA-8EF849815E80}" type="pres">
      <dgm:prSet presAssocID="{79670618-4FF6-D645-8D0D-07C6BCD02091}" presName="wedge5Tx" presStyleLbl="node1" presStyleIdx="4" presStyleCnt="6">
        <dgm:presLayoutVars>
          <dgm:chMax val="0"/>
          <dgm:chPref val="0"/>
          <dgm:bulletEnabled val="1"/>
        </dgm:presLayoutVars>
      </dgm:prSet>
      <dgm:spPr/>
    </dgm:pt>
    <dgm:pt modelId="{E4DFA2BB-48CC-1144-AE9E-453DB1EF6663}" type="pres">
      <dgm:prSet presAssocID="{79670618-4FF6-D645-8D0D-07C6BCD02091}" presName="wedge6" presStyleLbl="node1" presStyleIdx="5" presStyleCnt="6"/>
      <dgm:spPr/>
    </dgm:pt>
    <dgm:pt modelId="{2FDF2841-ADE2-AE44-9F16-355A4D584F4D}" type="pres">
      <dgm:prSet presAssocID="{79670618-4FF6-D645-8D0D-07C6BCD02091}" presName="wedge6Tx" presStyleLbl="node1" presStyleIdx="5" presStyleCnt="6">
        <dgm:presLayoutVars>
          <dgm:chMax val="0"/>
          <dgm:chPref val="0"/>
          <dgm:bulletEnabled val="1"/>
        </dgm:presLayoutVars>
      </dgm:prSet>
      <dgm:spPr/>
    </dgm:pt>
  </dgm:ptLst>
  <dgm:cxnLst>
    <dgm:cxn modelId="{7F7F9B0A-987F-BC40-8E3F-192246468227}" srcId="{79670618-4FF6-D645-8D0D-07C6BCD02091}" destId="{4FEE434D-9E01-BB40-BF65-E2F4CCE90B59}" srcOrd="1" destOrd="0" parTransId="{B2ACE404-D619-CD4D-93B2-CBF267F41C84}" sibTransId="{E720BD75-1BD3-644F-8AF6-F8E3488BA0B5}"/>
    <dgm:cxn modelId="{AD2ABE1E-F42D-2646-8A25-F84370496474}" srcId="{79670618-4FF6-D645-8D0D-07C6BCD02091}" destId="{57802203-629B-4048-9001-D7165242BD7E}" srcOrd="4" destOrd="0" parTransId="{FE37F330-E394-F84C-A9BB-6A431FA018EA}" sibTransId="{4A079CEE-7DE7-2D4A-BA57-9ED5165F584B}"/>
    <dgm:cxn modelId="{E377E82C-65BD-B649-B14E-187597A28C1D}" type="presOf" srcId="{57802203-629B-4048-9001-D7165242BD7E}" destId="{135CFB2F-D5C5-1145-A92D-3BADC112D29F}" srcOrd="0" destOrd="0" presId="urn:microsoft.com/office/officeart/2005/8/layout/chart3"/>
    <dgm:cxn modelId="{8F634E41-D08C-284D-B03E-C2A793690F29}" srcId="{79670618-4FF6-D645-8D0D-07C6BCD02091}" destId="{3A0DA610-3468-824E-8745-2CBDB6C897DA}" srcOrd="2" destOrd="0" parTransId="{AA60BC23-F212-4A42-8403-327366E66530}" sibTransId="{10CD7C33-5A7E-8742-BE66-B1B960DE8A4B}"/>
    <dgm:cxn modelId="{CB1A2655-006E-A24B-9181-EC15CA8A0ABD}" type="presOf" srcId="{0E0A7503-B165-8943-BA69-02888599CF72}" destId="{E4DFA2BB-48CC-1144-AE9E-453DB1EF6663}" srcOrd="0" destOrd="0" presId="urn:microsoft.com/office/officeart/2005/8/layout/chart3"/>
    <dgm:cxn modelId="{632B997A-3787-964C-B00D-C1607A5C92A1}" srcId="{79670618-4FF6-D645-8D0D-07C6BCD02091}" destId="{F3B77877-F8D5-064E-B7D1-A7C5133C93D2}" srcOrd="3" destOrd="0" parTransId="{212AE773-0345-8D48-AF3E-28D4BDF5E76D}" sibTransId="{F981C339-758F-884B-B7CB-241605684633}"/>
    <dgm:cxn modelId="{55340396-F0D6-314E-9913-D4819B2116B4}" type="presOf" srcId="{4FEE434D-9E01-BB40-BF65-E2F4CCE90B59}" destId="{21216758-2B7E-4B40-B4DB-19C4AEE75BBF}" srcOrd="0" destOrd="0" presId="urn:microsoft.com/office/officeart/2005/8/layout/chart3"/>
    <dgm:cxn modelId="{64FAC79E-6DA6-054C-AC92-E92E8059E5F2}" type="presOf" srcId="{4FEE434D-9E01-BB40-BF65-E2F4CCE90B59}" destId="{1EFDF8C5-60BF-DD4F-B626-4FDA9F12CC4F}" srcOrd="1" destOrd="0" presId="urn:microsoft.com/office/officeart/2005/8/layout/chart3"/>
    <dgm:cxn modelId="{B34A88B0-0500-1640-981F-8C6738C3E873}" type="presOf" srcId="{3A0DA610-3468-824E-8745-2CBDB6C897DA}" destId="{6B4F92F7-1AFA-074D-9F12-E29C3FBA8883}" srcOrd="0" destOrd="0" presId="urn:microsoft.com/office/officeart/2005/8/layout/chart3"/>
    <dgm:cxn modelId="{2F33E8BD-FB99-754A-AAA8-AD4A89CDB7F1}" type="presOf" srcId="{F3B77877-F8D5-064E-B7D1-A7C5133C93D2}" destId="{77E312C0-E23A-7B47-B192-374970905016}" srcOrd="1" destOrd="0" presId="urn:microsoft.com/office/officeart/2005/8/layout/chart3"/>
    <dgm:cxn modelId="{E2916DC0-EA15-F140-8D67-B67B4C57CA4B}" type="presOf" srcId="{57802203-629B-4048-9001-D7165242BD7E}" destId="{063C2BB3-3EAF-F542-ACEA-8EF849815E80}" srcOrd="1" destOrd="0" presId="urn:microsoft.com/office/officeart/2005/8/layout/chart3"/>
    <dgm:cxn modelId="{FEDFA1C1-40AF-A143-8BCA-3FCA0552C1BB}" type="presOf" srcId="{A8551F6C-3940-274C-993A-D073DEF7F451}" destId="{CBF0A745-244F-1C47-A739-96AA9AD3E5B1}" srcOrd="0" destOrd="0" presId="urn:microsoft.com/office/officeart/2005/8/layout/chart3"/>
    <dgm:cxn modelId="{81A3A4C9-74C5-9A44-A848-3D8C27AC5106}" type="presOf" srcId="{F3B77877-F8D5-064E-B7D1-A7C5133C93D2}" destId="{239DABDA-C731-1248-949B-45F2A37C95B6}" srcOrd="0" destOrd="0" presId="urn:microsoft.com/office/officeart/2005/8/layout/chart3"/>
    <dgm:cxn modelId="{F7521AD0-D7EE-A240-82D1-63412CB90815}" type="presOf" srcId="{0E0A7503-B165-8943-BA69-02888599CF72}" destId="{2FDF2841-ADE2-AE44-9F16-355A4D584F4D}" srcOrd="1" destOrd="0" presId="urn:microsoft.com/office/officeart/2005/8/layout/chart3"/>
    <dgm:cxn modelId="{2B952AD5-FB36-2748-9BFF-8D4B839FCC37}" type="presOf" srcId="{79670618-4FF6-D645-8D0D-07C6BCD02091}" destId="{651B4147-2DA6-C449-BEEA-23154D322C04}" srcOrd="0" destOrd="0" presId="urn:microsoft.com/office/officeart/2005/8/layout/chart3"/>
    <dgm:cxn modelId="{4EAFBDD5-90D8-5B4C-BB58-107EF9D39FB0}" srcId="{79670618-4FF6-D645-8D0D-07C6BCD02091}" destId="{0E0A7503-B165-8943-BA69-02888599CF72}" srcOrd="5" destOrd="0" parTransId="{2B9D8A0F-B8C5-D34E-BDF9-374C7B957E73}" sibTransId="{7396CD98-2D4C-8346-A34A-740AF6E39F92}"/>
    <dgm:cxn modelId="{623491DA-5363-5748-9DAA-46EEE8FB7694}" type="presOf" srcId="{3A0DA610-3468-824E-8745-2CBDB6C897DA}" destId="{26F14D2A-8764-3F4C-80F0-5D3121861683}" srcOrd="1" destOrd="0" presId="urn:microsoft.com/office/officeart/2005/8/layout/chart3"/>
    <dgm:cxn modelId="{AED518F0-9E49-DE43-93C6-4534ED0D8CA0}" type="presOf" srcId="{A8551F6C-3940-274C-993A-D073DEF7F451}" destId="{74587F90-DFFD-C942-B036-8E4EFA7132A1}" srcOrd="1" destOrd="0" presId="urn:microsoft.com/office/officeart/2005/8/layout/chart3"/>
    <dgm:cxn modelId="{5171A4F3-680D-6D45-8346-76DA23677383}" srcId="{79670618-4FF6-D645-8D0D-07C6BCD02091}" destId="{A8551F6C-3940-274C-993A-D073DEF7F451}" srcOrd="0" destOrd="0" parTransId="{02EA1F36-45DC-284F-AAC9-85098FE993B1}" sibTransId="{4C391FE5-DF18-1742-BF8A-3E12010C5B79}"/>
    <dgm:cxn modelId="{DEDF79E3-9BEA-024E-995A-E88D5202F6BB}" type="presParOf" srcId="{651B4147-2DA6-C449-BEEA-23154D322C04}" destId="{CBF0A745-244F-1C47-A739-96AA9AD3E5B1}" srcOrd="0" destOrd="0" presId="urn:microsoft.com/office/officeart/2005/8/layout/chart3"/>
    <dgm:cxn modelId="{BCF5970F-87F9-C045-88FD-867B260E231A}" type="presParOf" srcId="{651B4147-2DA6-C449-BEEA-23154D322C04}" destId="{74587F90-DFFD-C942-B036-8E4EFA7132A1}" srcOrd="1" destOrd="0" presId="urn:microsoft.com/office/officeart/2005/8/layout/chart3"/>
    <dgm:cxn modelId="{6A2C2B76-6502-4447-853E-DA645E18583A}" type="presParOf" srcId="{651B4147-2DA6-C449-BEEA-23154D322C04}" destId="{21216758-2B7E-4B40-B4DB-19C4AEE75BBF}" srcOrd="2" destOrd="0" presId="urn:microsoft.com/office/officeart/2005/8/layout/chart3"/>
    <dgm:cxn modelId="{0E962D26-6BC0-F940-8BCA-0A0B0B76C35D}" type="presParOf" srcId="{651B4147-2DA6-C449-BEEA-23154D322C04}" destId="{1EFDF8C5-60BF-DD4F-B626-4FDA9F12CC4F}" srcOrd="3" destOrd="0" presId="urn:microsoft.com/office/officeart/2005/8/layout/chart3"/>
    <dgm:cxn modelId="{0B596F3F-A451-2D40-ACA2-68AF53D8263A}" type="presParOf" srcId="{651B4147-2DA6-C449-BEEA-23154D322C04}" destId="{6B4F92F7-1AFA-074D-9F12-E29C3FBA8883}" srcOrd="4" destOrd="0" presId="urn:microsoft.com/office/officeart/2005/8/layout/chart3"/>
    <dgm:cxn modelId="{E30C15EE-2582-5D41-8ACF-72211E37A615}" type="presParOf" srcId="{651B4147-2DA6-C449-BEEA-23154D322C04}" destId="{26F14D2A-8764-3F4C-80F0-5D3121861683}" srcOrd="5" destOrd="0" presId="urn:microsoft.com/office/officeart/2005/8/layout/chart3"/>
    <dgm:cxn modelId="{E7BFEE8C-4C88-3F4A-9326-92CBF7601BC8}" type="presParOf" srcId="{651B4147-2DA6-C449-BEEA-23154D322C04}" destId="{239DABDA-C731-1248-949B-45F2A37C95B6}" srcOrd="6" destOrd="0" presId="urn:microsoft.com/office/officeart/2005/8/layout/chart3"/>
    <dgm:cxn modelId="{3CCCA879-A45A-A440-A3D1-DB3AE016CE4D}" type="presParOf" srcId="{651B4147-2DA6-C449-BEEA-23154D322C04}" destId="{77E312C0-E23A-7B47-B192-374970905016}" srcOrd="7" destOrd="0" presId="urn:microsoft.com/office/officeart/2005/8/layout/chart3"/>
    <dgm:cxn modelId="{500E18C0-9828-C84B-993C-58185BED836E}" type="presParOf" srcId="{651B4147-2DA6-C449-BEEA-23154D322C04}" destId="{135CFB2F-D5C5-1145-A92D-3BADC112D29F}" srcOrd="8" destOrd="0" presId="urn:microsoft.com/office/officeart/2005/8/layout/chart3"/>
    <dgm:cxn modelId="{BD42E2B7-2DFD-AD40-9375-2BF0136BBE27}" type="presParOf" srcId="{651B4147-2DA6-C449-BEEA-23154D322C04}" destId="{063C2BB3-3EAF-F542-ACEA-8EF849815E80}" srcOrd="9" destOrd="0" presId="urn:microsoft.com/office/officeart/2005/8/layout/chart3"/>
    <dgm:cxn modelId="{312AD210-4E1C-7D45-9E37-2E8418A146CE}" type="presParOf" srcId="{651B4147-2DA6-C449-BEEA-23154D322C04}" destId="{E4DFA2BB-48CC-1144-AE9E-453DB1EF6663}" srcOrd="10" destOrd="0" presId="urn:microsoft.com/office/officeart/2005/8/layout/chart3"/>
    <dgm:cxn modelId="{14D13CF7-0C2A-5245-8B04-5EF9A7547A27}" type="presParOf" srcId="{651B4147-2DA6-C449-BEEA-23154D322C04}" destId="{2FDF2841-ADE2-AE44-9F16-355A4D584F4D}"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0A745-244F-1C47-A739-96AA9AD3E5B1}">
      <dsp:nvSpPr>
        <dsp:cNvPr id="0" name=""/>
        <dsp:cNvSpPr/>
      </dsp:nvSpPr>
      <dsp:spPr>
        <a:xfrm>
          <a:off x="2591583" y="198106"/>
          <a:ext cx="2851911" cy="2851911"/>
        </a:xfrm>
        <a:prstGeom prst="pie">
          <a:avLst>
            <a:gd name="adj1" fmla="val 16200000"/>
            <a:gd name="adj2" fmla="val 19800000"/>
          </a:avLst>
        </a:prstGeom>
        <a:blipFill rotWithShape="1">
          <a:blip xmlns:r="http://schemas.openxmlformats.org/officeDocument/2006/relationships" r:embed="rId1">
            <a:duotone>
              <a:schemeClr val="accent2">
                <a:hueOff val="0"/>
                <a:satOff val="0"/>
                <a:lumOff val="0"/>
                <a:alphaOff val="0"/>
                <a:shade val="40000"/>
                <a:satMod val="120000"/>
              </a:schemeClr>
              <a:schemeClr val="accent2">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Social Activities/Friends</a:t>
          </a:r>
        </a:p>
      </dsp:txBody>
      <dsp:txXfrm>
        <a:off x="4048095" y="503667"/>
        <a:ext cx="831807" cy="611123"/>
      </dsp:txXfrm>
    </dsp:sp>
    <dsp:sp modelId="{21216758-2B7E-4B40-B4DB-19C4AEE75BBF}">
      <dsp:nvSpPr>
        <dsp:cNvPr id="0" name=""/>
        <dsp:cNvSpPr/>
      </dsp:nvSpPr>
      <dsp:spPr>
        <a:xfrm>
          <a:off x="2506704" y="345115"/>
          <a:ext cx="2851911" cy="2851911"/>
        </a:xfrm>
        <a:prstGeom prst="pie">
          <a:avLst>
            <a:gd name="adj1" fmla="val 19800000"/>
            <a:gd name="adj2" fmla="val 1800000"/>
          </a:avLst>
        </a:prstGeom>
        <a:blipFill rotWithShape="1">
          <a:blip xmlns:r="http://schemas.openxmlformats.org/officeDocument/2006/relationships" r:embed="rId1">
            <a:duotone>
              <a:schemeClr val="accent3">
                <a:hueOff val="0"/>
                <a:satOff val="0"/>
                <a:lumOff val="0"/>
                <a:alphaOff val="0"/>
                <a:shade val="40000"/>
                <a:satMod val="120000"/>
              </a:schemeClr>
              <a:schemeClr val="accent3">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Church/Bible Reading/Prayer</a:t>
          </a:r>
        </a:p>
      </dsp:txBody>
      <dsp:txXfrm>
        <a:off x="4458906" y="1482484"/>
        <a:ext cx="862363" cy="577172"/>
      </dsp:txXfrm>
    </dsp:sp>
    <dsp:sp modelId="{6B4F92F7-1AFA-074D-9F12-E29C3FBA8883}">
      <dsp:nvSpPr>
        <dsp:cNvPr id="0" name=""/>
        <dsp:cNvSpPr/>
      </dsp:nvSpPr>
      <dsp:spPr>
        <a:xfrm>
          <a:off x="2506704" y="345115"/>
          <a:ext cx="2851911" cy="2851911"/>
        </a:xfrm>
        <a:prstGeom prst="pie">
          <a:avLst>
            <a:gd name="adj1" fmla="val 1800000"/>
            <a:gd name="adj2" fmla="val 5400000"/>
          </a:avLst>
        </a:prstGeom>
        <a:blipFill rotWithShape="1">
          <a:blip xmlns:r="http://schemas.openxmlformats.org/officeDocument/2006/relationships" r:embed="rId1">
            <a:duotone>
              <a:schemeClr val="accent4">
                <a:hueOff val="0"/>
                <a:satOff val="0"/>
                <a:lumOff val="0"/>
                <a:alphaOff val="0"/>
                <a:shade val="40000"/>
                <a:satMod val="120000"/>
              </a:schemeClr>
              <a:schemeClr val="accent4">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Work or School</a:t>
          </a:r>
        </a:p>
      </dsp:txBody>
      <dsp:txXfrm>
        <a:off x="3963217" y="2280341"/>
        <a:ext cx="831807" cy="611123"/>
      </dsp:txXfrm>
    </dsp:sp>
    <dsp:sp modelId="{239DABDA-C731-1248-949B-45F2A37C95B6}">
      <dsp:nvSpPr>
        <dsp:cNvPr id="0" name=""/>
        <dsp:cNvSpPr/>
      </dsp:nvSpPr>
      <dsp:spPr>
        <a:xfrm>
          <a:off x="2506704" y="345115"/>
          <a:ext cx="2851911" cy="2851911"/>
        </a:xfrm>
        <a:prstGeom prst="pie">
          <a:avLst>
            <a:gd name="adj1" fmla="val 5400000"/>
            <a:gd name="adj2" fmla="val 9000000"/>
          </a:avLst>
        </a:prstGeom>
        <a:blipFill rotWithShape="1">
          <a:blip xmlns:r="http://schemas.openxmlformats.org/officeDocument/2006/relationships" r:embed="rId1">
            <a:duotone>
              <a:schemeClr val="accent5">
                <a:hueOff val="0"/>
                <a:satOff val="0"/>
                <a:lumOff val="0"/>
                <a:alphaOff val="0"/>
                <a:shade val="40000"/>
                <a:satMod val="120000"/>
              </a:schemeClr>
              <a:schemeClr val="accent5">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Physical Health, Exercise, Diet, Sleep</a:t>
          </a:r>
        </a:p>
      </dsp:txBody>
      <dsp:txXfrm>
        <a:off x="3070297" y="2280341"/>
        <a:ext cx="831807" cy="611123"/>
      </dsp:txXfrm>
    </dsp:sp>
    <dsp:sp modelId="{135CFB2F-D5C5-1145-A92D-3BADC112D29F}">
      <dsp:nvSpPr>
        <dsp:cNvPr id="0" name=""/>
        <dsp:cNvSpPr/>
      </dsp:nvSpPr>
      <dsp:spPr>
        <a:xfrm>
          <a:off x="2506704" y="345115"/>
          <a:ext cx="2851911" cy="2851911"/>
        </a:xfrm>
        <a:prstGeom prst="pie">
          <a:avLst>
            <a:gd name="adj1" fmla="val 9000000"/>
            <a:gd name="adj2" fmla="val 12600000"/>
          </a:avLst>
        </a:prstGeom>
        <a:blipFill rotWithShape="1">
          <a:blip xmlns:r="http://schemas.openxmlformats.org/officeDocument/2006/relationships" r:embed="rId1">
            <a:duotone>
              <a:schemeClr val="accent6">
                <a:hueOff val="0"/>
                <a:satOff val="0"/>
                <a:lumOff val="0"/>
                <a:alphaOff val="0"/>
                <a:shade val="40000"/>
                <a:satMod val="120000"/>
              </a:schemeClr>
              <a:schemeClr val="accent6">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Relationships</a:t>
          </a:r>
        </a:p>
      </dsp:txBody>
      <dsp:txXfrm>
        <a:off x="2550841" y="1482484"/>
        <a:ext cx="862363" cy="577172"/>
      </dsp:txXfrm>
    </dsp:sp>
    <dsp:sp modelId="{E4DFA2BB-48CC-1144-AE9E-453DB1EF6663}">
      <dsp:nvSpPr>
        <dsp:cNvPr id="0" name=""/>
        <dsp:cNvSpPr/>
      </dsp:nvSpPr>
      <dsp:spPr>
        <a:xfrm>
          <a:off x="2506704" y="345115"/>
          <a:ext cx="2851911" cy="285191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shade val="40000"/>
                <a:satMod val="120000"/>
              </a:schemeClr>
              <a:schemeClr val="accent2">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t>Finances</a:t>
          </a:r>
        </a:p>
      </dsp:txBody>
      <dsp:txXfrm>
        <a:off x="3070297" y="650677"/>
        <a:ext cx="831807" cy="61112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88D589-350D-B34B-9B71-6F6AF0B79131}" type="datetimeFigureOut">
              <a:rPr lang="en-US" smtClean="0"/>
              <a:t>4/27/24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83A372-2FDB-E648-9793-E52E6B658016}" type="slidenum">
              <a:rPr lang="en-US" smtClean="0"/>
              <a:t>‹#›</a:t>
            </a:fld>
            <a:endParaRPr lang="en-US"/>
          </a:p>
        </p:txBody>
      </p:sp>
    </p:spTree>
    <p:extLst>
      <p:ext uri="{BB962C8B-B14F-4D97-AF65-F5344CB8AC3E}">
        <p14:creationId xmlns:p14="http://schemas.microsoft.com/office/powerpoint/2010/main" val="37463240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3A372-2FDB-E648-9793-E52E6B658016}" type="slidenum">
              <a:rPr lang="en-US" smtClean="0"/>
              <a:t>31</a:t>
            </a:fld>
            <a:endParaRPr lang="en-US"/>
          </a:p>
        </p:txBody>
      </p:sp>
    </p:spTree>
    <p:extLst>
      <p:ext uri="{BB962C8B-B14F-4D97-AF65-F5344CB8AC3E}">
        <p14:creationId xmlns:p14="http://schemas.microsoft.com/office/powerpoint/2010/main" val="3172102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3A372-2FDB-E648-9793-E52E6B658016}" type="slidenum">
              <a:rPr lang="en-US" smtClean="0"/>
              <a:t>43</a:t>
            </a:fld>
            <a:endParaRPr lang="en-US"/>
          </a:p>
        </p:txBody>
      </p:sp>
    </p:spTree>
    <p:extLst>
      <p:ext uri="{BB962C8B-B14F-4D97-AF65-F5344CB8AC3E}">
        <p14:creationId xmlns:p14="http://schemas.microsoft.com/office/powerpoint/2010/main" val="3172102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1778F24D-EB19-4AE0-B015-2BEA6D5224F2}" type="datetimeFigureOut">
              <a:rPr lang="en-US" smtClean="0"/>
              <a:t>4/27/24</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cap="all">
                <a:solidFill>
                  <a:srgbClr val="5E5E5E"/>
                </a:solidFill>
              </a:defRPr>
            </a:lvl1pPr>
          </a:lstStyle>
          <a:p>
            <a:r>
              <a:t>Author and Date</a:t>
            </a:r>
          </a:p>
        </p:txBody>
      </p:sp>
      <p:sp>
        <p:nvSpPr>
          <p:cNvPr id="12" name="Presentation Title"/>
          <p:cNvSpPr txBox="1">
            <a:spLocks noGrp="1"/>
          </p:cNvSpPr>
          <p:nvPr>
            <p:ph type="title" hasCustomPrompt="1"/>
          </p:nvPr>
        </p:nvSpPr>
        <p:spPr>
          <a:xfrm>
            <a:off x="452436" y="1287495"/>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3611595"/>
            <a:ext cx="8239125" cy="952501"/>
          </a:xfrm>
          <a:prstGeom prst="rect">
            <a:avLst/>
          </a:prstGeom>
        </p:spPr>
        <p:txBody>
          <a:bodyPr/>
          <a:lstStyle>
            <a:lvl1pPr marL="0" indent="0" defTabSz="309563">
              <a:lnSpc>
                <a:spcPct val="100000"/>
              </a:lnSpc>
              <a:spcBef>
                <a:spcPts val="0"/>
              </a:spcBef>
              <a:buSzTx/>
              <a:buNone/>
              <a:defRPr sz="2063" cap="all">
                <a:solidFill>
                  <a:srgbClr val="E8351A"/>
                </a:solidFill>
                <a:latin typeface="Helvetica Neue Light"/>
                <a:ea typeface="Helvetica Neue Light"/>
                <a:cs typeface="Helvetica Neue Light"/>
                <a:sym typeface="Helvetica Neue Light"/>
              </a:defRPr>
            </a:lvl1pPr>
            <a:lvl2pPr marL="0" indent="0" defTabSz="309563">
              <a:lnSpc>
                <a:spcPct val="100000"/>
              </a:lnSpc>
              <a:spcBef>
                <a:spcPts val="0"/>
              </a:spcBef>
              <a:buSzTx/>
              <a:buNone/>
              <a:defRPr sz="2063" cap="all">
                <a:solidFill>
                  <a:srgbClr val="E8351A"/>
                </a:solidFill>
                <a:latin typeface="Helvetica Neue Light"/>
                <a:ea typeface="Helvetica Neue Light"/>
                <a:cs typeface="Helvetica Neue Light"/>
                <a:sym typeface="Helvetica Neue Light"/>
              </a:defRPr>
            </a:lvl2pPr>
            <a:lvl3pPr marL="0" indent="0" defTabSz="309563">
              <a:lnSpc>
                <a:spcPct val="100000"/>
              </a:lnSpc>
              <a:spcBef>
                <a:spcPts val="0"/>
              </a:spcBef>
              <a:buSzTx/>
              <a:buNone/>
              <a:defRPr sz="2063" cap="all">
                <a:solidFill>
                  <a:srgbClr val="E8351A"/>
                </a:solidFill>
                <a:latin typeface="Helvetica Neue Light"/>
                <a:ea typeface="Helvetica Neue Light"/>
                <a:cs typeface="Helvetica Neue Light"/>
                <a:sym typeface="Helvetica Neue Light"/>
              </a:defRPr>
            </a:lvl3pPr>
            <a:lvl4pPr marL="0" indent="0" defTabSz="309563">
              <a:lnSpc>
                <a:spcPct val="100000"/>
              </a:lnSpc>
              <a:spcBef>
                <a:spcPts val="0"/>
              </a:spcBef>
              <a:buSzTx/>
              <a:buNone/>
              <a:defRPr sz="2063" cap="all">
                <a:solidFill>
                  <a:srgbClr val="E8351A"/>
                </a:solidFill>
                <a:latin typeface="Helvetica Neue Light"/>
                <a:ea typeface="Helvetica Neue Light"/>
                <a:cs typeface="Helvetica Neue Light"/>
                <a:sym typeface="Helvetica Neue Light"/>
              </a:defRPr>
            </a:lvl4pPr>
            <a:lvl5pPr marL="0" indent="0" defTabSz="309563">
              <a:lnSpc>
                <a:spcPct val="100000"/>
              </a:lnSpc>
              <a:spcBef>
                <a:spcPts val="0"/>
              </a:spcBef>
              <a:buSzTx/>
              <a:buNone/>
              <a:defRPr sz="2063" cap="all">
                <a:solidFill>
                  <a:srgbClr val="E8351A"/>
                </a:solidFill>
                <a:latin typeface="Helvetica Neue Light"/>
                <a:ea typeface="Helvetica Neue Light"/>
                <a:cs typeface="Helvetica Neue Light"/>
                <a:sym typeface="Helvetica Neue Light"/>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9189264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4/27/24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4/27/24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1778F24D-EB19-4AE0-B015-2BEA6D5224F2}" type="datetimeFigureOut">
              <a:rPr lang="en-US" smtClean="0"/>
              <a:t>4/27/24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1778F24D-EB19-4AE0-B015-2BEA6D5224F2}" type="datetimeFigureOut">
              <a:rPr lang="en-US" smtClean="0"/>
              <a:t>4/27/24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1778F24D-EB19-4AE0-B015-2BEA6D5224F2}" type="datetimeFigureOut">
              <a:rPr lang="en-US" smtClean="0"/>
              <a:t>4/27/24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4/27/24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4/27/24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0D9BD3-E57B-4194-A545-2804EB95D97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F24D-EB19-4AE0-B015-2BEA6D5224F2}" type="datetimeFigureOut">
              <a:rPr lang="en-US" smtClean="0"/>
              <a:t>4/27/24</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4585"/>
            <a:ext cx="7772400" cy="1470025"/>
          </a:xfrm>
        </p:spPr>
        <p:txBody>
          <a:bodyPr/>
          <a:lstStyle/>
          <a:p>
            <a:r>
              <a:rPr lang="en-US" dirty="0"/>
              <a:t> </a:t>
            </a:r>
            <a:br>
              <a:rPr lang="en-US" dirty="0"/>
            </a:br>
            <a:r>
              <a:rPr lang="en-US" dirty="0"/>
              <a:t>The Interconnectivity of Body and Soul</a:t>
            </a:r>
          </a:p>
        </p:txBody>
      </p:sp>
      <p:sp>
        <p:nvSpPr>
          <p:cNvPr id="3" name="Subtitle 2"/>
          <p:cNvSpPr>
            <a:spLocks noGrp="1"/>
          </p:cNvSpPr>
          <p:nvPr>
            <p:ph type="subTitle" idx="1"/>
          </p:nvPr>
        </p:nvSpPr>
        <p:spPr>
          <a:xfrm>
            <a:off x="685800" y="4569869"/>
            <a:ext cx="7770812" cy="1752600"/>
          </a:xfrm>
        </p:spPr>
        <p:txBody>
          <a:bodyPr>
            <a:normAutofit/>
          </a:bodyPr>
          <a:lstStyle/>
          <a:p>
            <a:r>
              <a:rPr lang="en-US" sz="2400" dirty="0"/>
              <a:t>Jeremy Lelek, Ph.D., LPC-S</a:t>
            </a:r>
          </a:p>
          <a:p>
            <a:r>
              <a:rPr lang="en-US" sz="2400" dirty="0"/>
              <a:t>President, Association of Biblical Counselors</a:t>
            </a:r>
          </a:p>
          <a:p>
            <a:r>
              <a:rPr lang="en-US" sz="2400" dirty="0"/>
              <a:t>Founder, </a:t>
            </a:r>
            <a:r>
              <a:rPr lang="en-US" sz="2400" dirty="0" err="1"/>
              <a:t>Metroplex</a:t>
            </a:r>
            <a:r>
              <a:rPr lang="en-US" sz="2400" dirty="0"/>
              <a:t> Counseling and Wellness</a:t>
            </a:r>
          </a:p>
        </p:txBody>
      </p:sp>
    </p:spTree>
    <p:extLst>
      <p:ext uri="{BB962C8B-B14F-4D97-AF65-F5344CB8AC3E}">
        <p14:creationId xmlns:p14="http://schemas.microsoft.com/office/powerpoint/2010/main" val="137295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Biblical Impact of Sleep on Health</a:t>
            </a:r>
            <a:r>
              <a:rPr lang="en-US" dirty="0"/>
              <a:t> </a:t>
            </a:r>
            <a:endParaRPr lang="en-US" sz="3000" dirty="0"/>
          </a:p>
        </p:txBody>
      </p:sp>
      <p:sp>
        <p:nvSpPr>
          <p:cNvPr id="3" name="Content Placeholder 2"/>
          <p:cNvSpPr>
            <a:spLocks noGrp="1"/>
          </p:cNvSpPr>
          <p:nvPr>
            <p:ph idx="1"/>
          </p:nvPr>
        </p:nvSpPr>
        <p:spPr/>
        <p:txBody>
          <a:bodyPr>
            <a:normAutofit/>
          </a:bodyPr>
          <a:lstStyle/>
          <a:p>
            <a:pPr marL="0" indent="0" algn="ctr">
              <a:buNone/>
            </a:pPr>
            <a:endParaRPr lang="en-US" dirty="0"/>
          </a:p>
          <a:p>
            <a:pPr marL="0" indent="0" algn="ctr">
              <a:buNone/>
            </a:pPr>
            <a:r>
              <a:rPr lang="en-US" dirty="0"/>
              <a:t>The Bible, it’s wisdom and the Gospel of Jesus Christ have direct impact on rest (physical/psychological/spiritual), and science has shown us that such rest literally cleanses the body of waste and toxins accumulated within a 24 hour timeframe, therefore promoting brain health.  Brain health is very important when it comes to consciously relating to God.  </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93419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Heart</a:t>
            </a:r>
            <a:br>
              <a:rPr lang="en-US" sz="4000" dirty="0"/>
            </a:br>
            <a:r>
              <a:rPr lang="en-US" sz="2400" dirty="0"/>
              <a:t>(Physical)</a:t>
            </a:r>
            <a:endParaRPr lang="en-US" sz="3000" dirty="0"/>
          </a:p>
        </p:txBody>
      </p:sp>
      <p:sp>
        <p:nvSpPr>
          <p:cNvPr id="3" name="Content Placeholder 2"/>
          <p:cNvSpPr>
            <a:spLocks noGrp="1"/>
          </p:cNvSpPr>
          <p:nvPr>
            <p:ph idx="1"/>
          </p:nvPr>
        </p:nvSpPr>
        <p:spPr>
          <a:xfrm>
            <a:off x="601693" y="2420065"/>
            <a:ext cx="7770813" cy="3657600"/>
          </a:xfrm>
        </p:spPr>
        <p:txBody>
          <a:bodyPr>
            <a:normAutofit/>
          </a:bodyPr>
          <a:lstStyle/>
          <a:p>
            <a:pPr marL="0" indent="0" algn="ctr">
              <a:buNone/>
            </a:pPr>
            <a:endParaRPr lang="en-US" dirty="0"/>
          </a:p>
          <a:p>
            <a:pPr marL="0" indent="0" algn="ctr">
              <a:buNone/>
            </a:pPr>
            <a:r>
              <a:rPr lang="en-US" sz="3200" dirty="0"/>
              <a:t>Chicken or Egg?</a:t>
            </a:r>
          </a:p>
          <a:p>
            <a:pPr marL="0" indent="0" algn="ctr">
              <a:buNone/>
            </a:pPr>
            <a:r>
              <a:rPr lang="en-US" sz="3200" dirty="0"/>
              <a:t>Heart or Brain?</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0248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Heart</a:t>
            </a:r>
            <a:br>
              <a:rPr lang="en-US" sz="4000" dirty="0"/>
            </a:br>
            <a:r>
              <a:rPr lang="en-US" sz="2400" dirty="0"/>
              <a:t>(Physical)</a:t>
            </a:r>
            <a:endParaRPr lang="en-US" sz="3000" dirty="0"/>
          </a:p>
        </p:txBody>
      </p:sp>
      <p:sp>
        <p:nvSpPr>
          <p:cNvPr id="3" name="Content Placeholder 2"/>
          <p:cNvSpPr>
            <a:spLocks noGrp="1"/>
          </p:cNvSpPr>
          <p:nvPr>
            <p:ph idx="1"/>
          </p:nvPr>
        </p:nvSpPr>
        <p:spPr/>
        <p:txBody>
          <a:bodyPr>
            <a:normAutofit fontScale="92500"/>
          </a:bodyPr>
          <a:lstStyle/>
          <a:p>
            <a:pPr marL="0" indent="0" algn="ctr">
              <a:buNone/>
            </a:pPr>
            <a:r>
              <a:rPr lang="en-US" dirty="0"/>
              <a:t>“Up until the 1960s and 1970s the prevailing belief was that communication between the heart and the brain was one-sided, with the heart responding to the brain’s commands and not the other way around.  But thanks to the groundbreaking work by pioneers in psychophysiologists…we now know that the heart and brain are engaged in a nonstop, bidirectional dialogue, each organ influencing the other’s behavior.”</a:t>
            </a:r>
          </a:p>
          <a:p>
            <a:pPr marL="0" indent="0" algn="ctr">
              <a:buNone/>
            </a:pPr>
            <a:r>
              <a:rPr lang="en-US" dirty="0"/>
              <a:t>Dr. Leah Lagos, </a:t>
            </a:r>
            <a:r>
              <a:rPr lang="en-US" dirty="0" err="1"/>
              <a:t>Psy.D</a:t>
            </a:r>
            <a:r>
              <a:rPr lang="en-US" dirty="0"/>
              <a:t>.</a:t>
            </a:r>
          </a:p>
          <a:p>
            <a:pPr marL="0" indent="0" algn="ctr">
              <a:buNone/>
            </a:pPr>
            <a:r>
              <a:rPr lang="en-US" dirty="0"/>
              <a:t>Heart, Breath, Mind</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14479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Heart Rate Variability </a:t>
            </a:r>
            <a:r>
              <a:rPr lang="en-US" dirty="0"/>
              <a:t> </a:t>
            </a:r>
            <a:endParaRPr lang="en-US" sz="3000" dirty="0"/>
          </a:p>
        </p:txBody>
      </p:sp>
      <p:sp>
        <p:nvSpPr>
          <p:cNvPr id="3" name="Content Placeholder 2"/>
          <p:cNvSpPr>
            <a:spLocks noGrp="1"/>
          </p:cNvSpPr>
          <p:nvPr>
            <p:ph idx="1"/>
          </p:nvPr>
        </p:nvSpPr>
        <p:spPr>
          <a:xfrm>
            <a:off x="685799" y="1982713"/>
            <a:ext cx="7770813" cy="3657600"/>
          </a:xfrm>
        </p:spPr>
        <p:txBody>
          <a:bodyPr>
            <a:normAutofit/>
          </a:bodyPr>
          <a:lstStyle/>
          <a:p>
            <a:pPr marL="0" indent="0" algn="ctr">
              <a:buNone/>
            </a:pPr>
            <a:endParaRPr lang="en-US" sz="3300" b="1" dirty="0"/>
          </a:p>
          <a:p>
            <a:pPr marL="0" indent="0" algn="ctr">
              <a:buNone/>
            </a:pPr>
            <a:endParaRPr lang="en-US" sz="3300" b="1" dirty="0"/>
          </a:p>
          <a:p>
            <a:pPr marL="0" indent="0" algn="ctr">
              <a:buNone/>
            </a:pPr>
            <a:r>
              <a:rPr lang="en-US" sz="3300" b="1" dirty="0"/>
              <a:t>What is HRV?</a:t>
            </a: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91430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Heart</a:t>
            </a:r>
            <a:br>
              <a:rPr lang="en-US" sz="4000" dirty="0"/>
            </a:br>
            <a:r>
              <a:rPr lang="en-US" sz="2400" dirty="0"/>
              <a:t>(Spiritual)</a:t>
            </a:r>
            <a:endParaRPr lang="en-US" sz="3000" dirty="0"/>
          </a:p>
        </p:txBody>
      </p:sp>
      <p:sp>
        <p:nvSpPr>
          <p:cNvPr id="3" name="Content Placeholder 2"/>
          <p:cNvSpPr>
            <a:spLocks noGrp="1"/>
          </p:cNvSpPr>
          <p:nvPr>
            <p:ph idx="1"/>
          </p:nvPr>
        </p:nvSpPr>
        <p:spPr>
          <a:xfrm>
            <a:off x="685800" y="2596687"/>
            <a:ext cx="7770813" cy="2794505"/>
          </a:xfrm>
        </p:spPr>
        <p:txBody>
          <a:bodyPr>
            <a:normAutofit/>
          </a:bodyPr>
          <a:lstStyle/>
          <a:p>
            <a:pPr marL="0" indent="0" algn="ctr">
              <a:buNone/>
            </a:pPr>
            <a:r>
              <a:rPr lang="en-US" dirty="0"/>
              <a:t>“Blessed is the man who walks not in the counsel of the wicked, nor stands in the way of sinners, nor sits in the seat of scoffers; but his delight is in the law of the Lord and on his law he </a:t>
            </a:r>
            <a:r>
              <a:rPr lang="en-US" b="1" i="1" dirty="0"/>
              <a:t>meditates</a:t>
            </a:r>
            <a:r>
              <a:rPr lang="en-US" dirty="0"/>
              <a:t> day and night.”</a:t>
            </a:r>
          </a:p>
          <a:p>
            <a:pPr marL="0" indent="0" algn="ctr">
              <a:buNone/>
            </a:pPr>
            <a:r>
              <a:rPr lang="en-US" dirty="0"/>
              <a:t>Psalm 1:1-2</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774595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br>
              <a:rPr lang="en-US" sz="4000" dirty="0"/>
            </a:br>
            <a:endParaRPr lang="en-US" sz="3000" dirty="0"/>
          </a:p>
        </p:txBody>
      </p:sp>
      <p:sp>
        <p:nvSpPr>
          <p:cNvPr id="3" name="Content Placeholder 2"/>
          <p:cNvSpPr>
            <a:spLocks noGrp="1"/>
          </p:cNvSpPr>
          <p:nvPr>
            <p:ph idx="1"/>
          </p:nvPr>
        </p:nvSpPr>
        <p:spPr>
          <a:xfrm>
            <a:off x="685800" y="2209800"/>
            <a:ext cx="7770813" cy="4140200"/>
          </a:xfrm>
        </p:spPr>
        <p:txBody>
          <a:bodyPr>
            <a:normAutofit fontScale="92500"/>
          </a:bodyPr>
          <a:lstStyle/>
          <a:p>
            <a:pPr marL="0" indent="0" algn="ctr">
              <a:buNone/>
            </a:pPr>
            <a:r>
              <a:rPr lang="en-US" dirty="0"/>
              <a:t>“In spiritual practices, the attention required in deep prayer and contemplation, the study or worship is what the brain needs to grow and enhance neural connections.  Andrew </a:t>
            </a:r>
            <a:r>
              <a:rPr lang="en-US" dirty="0" err="1"/>
              <a:t>Newberg</a:t>
            </a:r>
            <a:r>
              <a:rPr lang="en-US" dirty="0"/>
              <a:t> found that after eight weeks of meditation, he has been able to measure changes in the brain.  It can take just two weeks, and sometimes even less time, for neurons to grow new axons and dendrites, making new connections to other neurons and making new learning a physical feature of the brain.”</a:t>
            </a:r>
          </a:p>
          <a:p>
            <a:pPr marL="0" indent="0" algn="ctr">
              <a:buNone/>
            </a:pPr>
            <a:r>
              <a:rPr lang="en-US" dirty="0"/>
              <a:t>Rob Moll </a:t>
            </a:r>
          </a:p>
          <a:p>
            <a:pPr marL="0" indent="0" algn="ctr">
              <a:buNone/>
            </a:pPr>
            <a:r>
              <a:rPr lang="en-US" dirty="0"/>
              <a:t>(What Your Body Knows About God, p. 163)</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91891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Brain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dirty="0"/>
          </a:p>
          <a:p>
            <a:pPr marL="0" indent="0" algn="ctr">
              <a:buNone/>
            </a:pPr>
            <a:r>
              <a:rPr lang="en-US" dirty="0"/>
              <a:t>“Spiritual practices enhance the neural functioning of the brain in ways that improve physical and emotional health.”</a:t>
            </a:r>
          </a:p>
          <a:p>
            <a:pPr marL="0" indent="0" algn="ctr">
              <a:buNone/>
            </a:pPr>
            <a:r>
              <a:rPr lang="en-US" dirty="0"/>
              <a:t>(Newberg and </a:t>
            </a:r>
            <a:r>
              <a:rPr lang="en-US" dirty="0" err="1"/>
              <a:t>Walman</a:t>
            </a:r>
            <a:r>
              <a:rPr lang="en-US" dirty="0"/>
              <a:t>, </a:t>
            </a:r>
            <a:r>
              <a:rPr lang="en-US" i="1" dirty="0"/>
              <a:t>How God Changes Your Brain</a:t>
            </a:r>
            <a:r>
              <a:rPr lang="en-US" dirty="0"/>
              <a:t>)</a:t>
            </a:r>
          </a:p>
          <a:p>
            <a:pPr marL="0" indent="0" algn="ctr">
              <a:buNone/>
            </a:pPr>
            <a:endParaRPr lang="en-US" sz="1800" dirty="0"/>
          </a:p>
          <a:p>
            <a:pPr marL="0" indent="0" algn="ctr">
              <a:buNone/>
            </a:pPr>
            <a:endParaRPr lang="en-US" sz="1800" dirty="0"/>
          </a:p>
          <a:p>
            <a:pPr marL="0" indent="0" algn="ctr">
              <a:buNone/>
            </a:pPr>
            <a:endParaRPr lang="en-US" sz="1800" dirty="0"/>
          </a:p>
        </p:txBody>
      </p:sp>
    </p:spTree>
    <p:extLst>
      <p:ext uri="{BB962C8B-B14F-4D97-AF65-F5344CB8AC3E}">
        <p14:creationId xmlns:p14="http://schemas.microsoft.com/office/powerpoint/2010/main" val="3249887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Meditation:  HRV </a:t>
            </a:r>
            <a:r>
              <a:rPr lang="en-US" dirty="0"/>
              <a:t> </a:t>
            </a:r>
            <a:endParaRPr lang="en-US" sz="3000" dirty="0"/>
          </a:p>
        </p:txBody>
      </p:sp>
      <p:sp>
        <p:nvSpPr>
          <p:cNvPr id="3" name="Content Placeholder 2"/>
          <p:cNvSpPr>
            <a:spLocks noGrp="1"/>
          </p:cNvSpPr>
          <p:nvPr>
            <p:ph idx="1"/>
          </p:nvPr>
        </p:nvSpPr>
        <p:spPr>
          <a:xfrm>
            <a:off x="685799" y="1982712"/>
            <a:ext cx="7770813" cy="4520563"/>
          </a:xfrm>
        </p:spPr>
        <p:txBody>
          <a:bodyPr>
            <a:normAutofit/>
          </a:bodyPr>
          <a:lstStyle/>
          <a:p>
            <a:pPr marL="0" indent="0" algn="ctr">
              <a:buNone/>
            </a:pPr>
            <a:r>
              <a:rPr lang="en-US" sz="3300" b="1" dirty="0"/>
              <a:t>Breathing and HRV</a:t>
            </a:r>
          </a:p>
          <a:p>
            <a:pPr marL="0" indent="0" algn="ctr">
              <a:buNone/>
            </a:pPr>
            <a:endParaRPr lang="en-US" sz="3300" b="1" dirty="0"/>
          </a:p>
          <a:p>
            <a:pPr marL="0" indent="0" algn="ctr">
              <a:buNone/>
            </a:pPr>
            <a:endParaRPr lang="en-US" sz="3300" b="1" dirty="0"/>
          </a:p>
          <a:p>
            <a:pPr marL="0" indent="0" algn="ctr">
              <a:buNone/>
            </a:pPr>
            <a:endParaRPr lang="en-US" sz="3300" b="1" dirty="0"/>
          </a:p>
          <a:p>
            <a:pPr marL="0" indent="0" algn="ctr">
              <a:buNone/>
            </a:pPr>
            <a:r>
              <a:rPr lang="en-US" sz="3300" b="1" dirty="0" err="1"/>
              <a:t>Apollo-Neuro</a:t>
            </a:r>
            <a:endParaRPr lang="en-US" sz="3300" b="1" dirty="0"/>
          </a:p>
          <a:p>
            <a:pPr marL="0" indent="0" algn="ctr">
              <a:buNone/>
            </a:pPr>
            <a:r>
              <a:rPr lang="en-US" sz="2000" b="1" dirty="0" err="1"/>
              <a:t>www.apolloneuro.com</a:t>
            </a:r>
            <a:endParaRPr lang="en-US" sz="2000" dirty="0"/>
          </a:p>
          <a:p>
            <a:pPr marL="0" indent="0" algn="ctr">
              <a:buNone/>
            </a:pPr>
            <a:endParaRPr lang="en-US" dirty="0"/>
          </a:p>
          <a:p>
            <a:pPr marL="0" indent="0" algn="ctr">
              <a:buNone/>
            </a:pPr>
            <a:endParaRPr lang="en-US" dirty="0"/>
          </a:p>
          <a:p>
            <a:pPr marL="0" indent="0" algn="ctr">
              <a:buNone/>
            </a:pPr>
            <a:endParaRPr lang="en-US" dirty="0"/>
          </a:p>
        </p:txBody>
      </p:sp>
      <p:pic>
        <p:nvPicPr>
          <p:cNvPr id="6" name="Picture 5">
            <a:extLst>
              <a:ext uri="{FF2B5EF4-FFF2-40B4-BE49-F238E27FC236}">
                <a16:creationId xmlns:a16="http://schemas.microsoft.com/office/drawing/2014/main" id="{C32EE2A5-C7D5-8CCC-508C-074CBCADC9AD}"/>
              </a:ext>
            </a:extLst>
          </p:cNvPr>
          <p:cNvPicPr>
            <a:picLocks noChangeAspect="1"/>
          </p:cNvPicPr>
          <p:nvPr/>
        </p:nvPicPr>
        <p:blipFill>
          <a:blip r:embed="rId2"/>
          <a:stretch>
            <a:fillRect/>
          </a:stretch>
        </p:blipFill>
        <p:spPr>
          <a:xfrm>
            <a:off x="3584930" y="2790185"/>
            <a:ext cx="1972549" cy="1856516"/>
          </a:xfrm>
          <a:prstGeom prst="rect">
            <a:avLst/>
          </a:prstGeom>
        </p:spPr>
      </p:pic>
    </p:spTree>
    <p:extLst>
      <p:ext uri="{BB962C8B-B14F-4D97-AF65-F5344CB8AC3E}">
        <p14:creationId xmlns:p14="http://schemas.microsoft.com/office/powerpoint/2010/main" val="3410729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Meditation</a:t>
            </a:r>
            <a:br>
              <a:rPr lang="en-US" sz="4000" dirty="0"/>
            </a:br>
            <a:r>
              <a:rPr lang="en-US" sz="4000" dirty="0"/>
              <a:t>(Encounter) </a:t>
            </a:r>
            <a:r>
              <a:rPr lang="en-US" dirty="0"/>
              <a:t> </a:t>
            </a:r>
            <a:endParaRPr lang="en-US" sz="3000" dirty="0"/>
          </a:p>
        </p:txBody>
      </p:sp>
      <p:sp>
        <p:nvSpPr>
          <p:cNvPr id="3" name="Content Placeholder 2"/>
          <p:cNvSpPr>
            <a:spLocks noGrp="1"/>
          </p:cNvSpPr>
          <p:nvPr>
            <p:ph idx="1"/>
          </p:nvPr>
        </p:nvSpPr>
        <p:spPr>
          <a:xfrm>
            <a:off x="685799" y="1982713"/>
            <a:ext cx="7770813" cy="3657600"/>
          </a:xfrm>
        </p:spPr>
        <p:txBody>
          <a:bodyPr>
            <a:normAutofit/>
          </a:bodyPr>
          <a:lstStyle/>
          <a:p>
            <a:pPr marL="0" indent="0" algn="ctr">
              <a:buNone/>
            </a:pPr>
            <a:endParaRPr lang="en-US" sz="3300" b="1" dirty="0"/>
          </a:p>
          <a:p>
            <a:pPr marL="0" indent="0" algn="ctr">
              <a:buNone/>
            </a:pPr>
            <a:endParaRPr lang="en-US" sz="3300" b="1"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pic>
        <p:nvPicPr>
          <p:cNvPr id="6" name="Picture 5">
            <a:extLst>
              <a:ext uri="{FF2B5EF4-FFF2-40B4-BE49-F238E27FC236}">
                <a16:creationId xmlns:a16="http://schemas.microsoft.com/office/drawing/2014/main" id="{E6A14F70-781D-149B-AE90-D4AA157C84A4}"/>
              </a:ext>
            </a:extLst>
          </p:cNvPr>
          <p:cNvPicPr>
            <a:picLocks noChangeAspect="1"/>
          </p:cNvPicPr>
          <p:nvPr/>
        </p:nvPicPr>
        <p:blipFill>
          <a:blip r:embed="rId2"/>
          <a:stretch>
            <a:fillRect/>
          </a:stretch>
        </p:blipFill>
        <p:spPr>
          <a:xfrm>
            <a:off x="3351196" y="2354837"/>
            <a:ext cx="2284295" cy="2148325"/>
          </a:xfrm>
          <a:prstGeom prst="rect">
            <a:avLst/>
          </a:prstGeom>
        </p:spPr>
      </p:pic>
      <p:sp>
        <p:nvSpPr>
          <p:cNvPr id="10" name="TextBox 9">
            <a:extLst>
              <a:ext uri="{FF2B5EF4-FFF2-40B4-BE49-F238E27FC236}">
                <a16:creationId xmlns:a16="http://schemas.microsoft.com/office/drawing/2014/main" id="{457EF979-9BCD-B919-DF7B-7847CDDD0DC9}"/>
              </a:ext>
            </a:extLst>
          </p:cNvPr>
          <p:cNvSpPr txBox="1"/>
          <p:nvPr/>
        </p:nvSpPr>
        <p:spPr>
          <a:xfrm>
            <a:off x="1372509" y="4818538"/>
            <a:ext cx="6397392" cy="523220"/>
          </a:xfrm>
          <a:prstGeom prst="rect">
            <a:avLst/>
          </a:prstGeom>
          <a:noFill/>
        </p:spPr>
        <p:txBody>
          <a:bodyPr wrap="square">
            <a:spAutoFit/>
          </a:bodyPr>
          <a:lstStyle/>
          <a:p>
            <a:r>
              <a:rPr lang="en-US" sz="2800" dirty="0"/>
              <a:t>https://encounteringpeace.libsyn.com</a:t>
            </a:r>
          </a:p>
        </p:txBody>
      </p:sp>
    </p:spTree>
    <p:extLst>
      <p:ext uri="{BB962C8B-B14F-4D97-AF65-F5344CB8AC3E}">
        <p14:creationId xmlns:p14="http://schemas.microsoft.com/office/powerpoint/2010/main" val="4069809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Interconnectivity</a:t>
            </a:r>
            <a:br>
              <a:rPr lang="en-US" sz="4000" dirty="0"/>
            </a:br>
            <a:r>
              <a:rPr lang="en-US" sz="2400" dirty="0"/>
              <a:t>(Psycho-Somatic)</a:t>
            </a:r>
            <a:endParaRPr lang="en-US" sz="3000"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dirty="0"/>
          </a:p>
          <a:p>
            <a:pPr marL="0" indent="0" algn="ctr">
              <a:buNone/>
            </a:pPr>
            <a:r>
              <a:rPr lang="en-US" dirty="0"/>
              <a:t>John Sarno, MD</a:t>
            </a:r>
          </a:p>
          <a:p>
            <a:pPr marL="0" indent="0" algn="ctr">
              <a:buNone/>
            </a:pPr>
            <a:r>
              <a:rPr lang="en-US" dirty="0"/>
              <a:t>History of Back Pain…Treatment</a:t>
            </a:r>
          </a:p>
          <a:p>
            <a:pPr marL="0" indent="0" algn="ctr">
              <a:buNone/>
            </a:pPr>
            <a:r>
              <a:rPr lang="en-US" dirty="0"/>
              <a:t>Professor of Rehabilitation Medicine at the New York University School of Medicine. He practiced since 1950.  He is the author of three books on musculoskeletal pain.</a:t>
            </a:r>
          </a:p>
          <a:p>
            <a:pPr marL="0" indent="0" algn="ctr">
              <a:buNone/>
            </a:pPr>
            <a:r>
              <a:rPr lang="en-US" i="1" dirty="0"/>
              <a:t>The Divided Mind</a:t>
            </a:r>
          </a:p>
          <a:p>
            <a:pPr marL="0" indent="0" algn="ctr">
              <a:buNone/>
            </a:pPr>
            <a:r>
              <a:rPr lang="en-US" i="1" dirty="0"/>
              <a:t>#1 New York Times Best Seller</a:t>
            </a: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90037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Fearfully and Wonderfully Made</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“For you formed my inward parts; you knitted me together in my mother’s womb.  I praise you for I am fearfully and wonderfully made.  Wonderful are your works; my soul knows it very well.”</a:t>
            </a:r>
          </a:p>
          <a:p>
            <a:pPr marL="0" indent="0" algn="ctr">
              <a:buNone/>
            </a:pPr>
            <a:r>
              <a:rPr lang="en-US" dirty="0"/>
              <a:t>Psalm 139:13-14</a:t>
            </a:r>
          </a:p>
        </p:txBody>
      </p:sp>
    </p:spTree>
    <p:extLst>
      <p:ext uri="{BB962C8B-B14F-4D97-AF65-F5344CB8AC3E}">
        <p14:creationId xmlns:p14="http://schemas.microsoft.com/office/powerpoint/2010/main" val="225714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br>
              <a:rPr lang="en-US" sz="4000" dirty="0"/>
            </a:br>
            <a:r>
              <a:rPr lang="en-US" sz="2400" dirty="0"/>
              <a:t>(Psycho-Spiritual)</a:t>
            </a:r>
            <a:endParaRPr lang="en-US" sz="3000"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a:t>“Instead of dealing with this messy reality (mind-body), contemporary medical science has simply discarded the entire concept of mind-body medicine. It would rather deal with mechanical, measurable, chemical realities than the abstruse phenomena of psychology.  It does not want to know that emotions drive chemical and physical manifestations they have identified, and it has the dangerous idea that treating the chemistry will correct the disorder.  Such treatment may indeed modify symptoms, but that is not the same thing as curing the disorder.”</a:t>
            </a:r>
          </a:p>
          <a:p>
            <a:pPr marL="0" indent="0" algn="ctr">
              <a:buNone/>
            </a:pPr>
            <a:r>
              <a:rPr lang="en-US" dirty="0"/>
              <a:t>Dr. Sarno (2007, p. 37)</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998035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br>
              <a:rPr lang="en-US" sz="4000" dirty="0"/>
            </a:br>
            <a:r>
              <a:rPr lang="en-US" sz="2400" dirty="0"/>
              <a:t>(Psycho-Spiritual)</a:t>
            </a:r>
            <a:endParaRPr lang="en-US" sz="3000"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a:t>Sometimes referred to even more tongue-twistingly as psychoneuroimmunoendrocoronology, this new discipline is predicated on the unity between ALL our constituent parts:  mind, brain, nervous and immune systems, and the </a:t>
            </a:r>
            <a:r>
              <a:rPr lang="en-US" dirty="0" err="1"/>
              <a:t>horomonal</a:t>
            </a:r>
            <a:r>
              <a:rPr lang="en-US" dirty="0"/>
              <a:t> apparatus (that is the endocrine part).  The pieces can be studied separately, but we cannot fully understand any of them without grasping the whole picture.  From the cerebral cortex to the brain’s emotional nuclei to the autonomic nervous system, from the solid or fluid aspects of the immune apparatus to the </a:t>
            </a:r>
            <a:r>
              <a:rPr lang="en-US" dirty="0" err="1"/>
              <a:t>horomonal</a:t>
            </a:r>
            <a:r>
              <a:rPr lang="en-US" dirty="0"/>
              <a:t> organs and secretions, from the stress-response system to the viscera…it’s all one.  </a:t>
            </a:r>
          </a:p>
          <a:p>
            <a:pPr marL="0" indent="0" algn="ctr">
              <a:buNone/>
            </a:pPr>
            <a:r>
              <a:rPr lang="en-US" dirty="0"/>
              <a:t>Gabor Mate, MD (The Myth of Normal, 2022, p. 45)</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774193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endParaRPr lang="en-US" sz="3000" dirty="0"/>
          </a:p>
        </p:txBody>
      </p:sp>
      <p:sp>
        <p:nvSpPr>
          <p:cNvPr id="3" name="Content Placeholder 2"/>
          <p:cNvSpPr>
            <a:spLocks noGrp="1"/>
          </p:cNvSpPr>
          <p:nvPr>
            <p:ph idx="1"/>
          </p:nvPr>
        </p:nvSpPr>
        <p:spPr/>
        <p:txBody>
          <a:bodyPr>
            <a:normAutofit/>
          </a:bodyPr>
          <a:lstStyle/>
          <a:p>
            <a:pPr marL="0" indent="0" algn="ctr">
              <a:buNone/>
            </a:pPr>
            <a:r>
              <a:rPr lang="en-US" dirty="0"/>
              <a:t>“No matter how sophisticated our minds may be, the fact remains that their basic contents—what we think, believe, consciously or unconsciously, feel or are prevented from feeling—powerfully affect our bodies, for better or for worse.  Conversely, what our bodies experience from conception onward cannot but affect how we think, feel, perceive, and behave.”</a:t>
            </a:r>
          </a:p>
          <a:p>
            <a:pPr marL="0" indent="0" algn="ctr">
              <a:buNone/>
            </a:pPr>
            <a:r>
              <a:rPr lang="en-US" dirty="0"/>
              <a:t>Gabor Mate, MD, p. 45</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28033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endParaRPr lang="en-US" sz="3000" dirty="0"/>
          </a:p>
        </p:txBody>
      </p:sp>
      <p:sp>
        <p:nvSpPr>
          <p:cNvPr id="3" name="Content Placeholder 2"/>
          <p:cNvSpPr>
            <a:spLocks noGrp="1"/>
          </p:cNvSpPr>
          <p:nvPr>
            <p:ph idx="1"/>
          </p:nvPr>
        </p:nvSpPr>
        <p:spPr/>
        <p:txBody>
          <a:bodyPr>
            <a:normAutofit/>
          </a:bodyPr>
          <a:lstStyle/>
          <a:p>
            <a:pPr marL="0" indent="0" algn="ctr">
              <a:buNone/>
            </a:pPr>
            <a:r>
              <a:rPr lang="en-US" dirty="0"/>
              <a:t>“No matter how sophisticated our minds may be, the fact remains that their basic contents—what we think, believe, consciously or unconsciously, feel or are prevented from feeling—powerfully affect our bodies, for better or for worse.  Conversely, what our bodies experience from conception onward cannot but affect how we think, feel, perceive, and behave.”</a:t>
            </a:r>
          </a:p>
          <a:p>
            <a:pPr marL="0" indent="0" algn="ctr">
              <a:buNone/>
            </a:pPr>
            <a:r>
              <a:rPr lang="en-US" dirty="0"/>
              <a:t>Gabor Mate, MD, p. 45</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52393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Mind-Body</a:t>
            </a:r>
            <a:br>
              <a:rPr lang="en-US" sz="4000" dirty="0"/>
            </a:br>
            <a:r>
              <a:rPr lang="en-US" sz="4000" dirty="0"/>
              <a:t>Journaling/Counseling</a:t>
            </a:r>
            <a:br>
              <a:rPr lang="en-US" sz="4000" dirty="0"/>
            </a:br>
            <a:endParaRPr lang="en-US" sz="3000" dirty="0"/>
          </a:p>
        </p:txBody>
      </p:sp>
      <p:sp>
        <p:nvSpPr>
          <p:cNvPr id="3" name="Content Placeholder 2"/>
          <p:cNvSpPr>
            <a:spLocks noGrp="1"/>
          </p:cNvSpPr>
          <p:nvPr>
            <p:ph idx="1"/>
          </p:nvPr>
        </p:nvSpPr>
        <p:spPr/>
        <p:txBody>
          <a:bodyPr>
            <a:normAutofit lnSpcReduction="10000"/>
          </a:bodyPr>
          <a:lstStyle/>
          <a:p>
            <a:pPr marL="0" indent="0" algn="ctr">
              <a:buNone/>
            </a:pPr>
            <a:r>
              <a:rPr lang="en-US" dirty="0"/>
              <a:t>“Trust in him at all times, O people; pour out your heart before him; God is a refuge for us.”</a:t>
            </a:r>
          </a:p>
          <a:p>
            <a:pPr marL="0" indent="0" algn="ctr">
              <a:buNone/>
            </a:pPr>
            <a:r>
              <a:rPr lang="en-US" dirty="0"/>
              <a:t>Psalm 62:8</a:t>
            </a:r>
          </a:p>
          <a:p>
            <a:pPr marL="0" indent="0" algn="ctr">
              <a:buNone/>
            </a:pPr>
            <a:endParaRPr lang="en-US" dirty="0"/>
          </a:p>
          <a:p>
            <a:pPr marL="0" indent="0" algn="ctr">
              <a:buNone/>
            </a:pPr>
            <a:r>
              <a:rPr lang="en-US" dirty="0"/>
              <a:t>“Bear one another’s burdens, and so fulfill the law of Christ.”</a:t>
            </a:r>
          </a:p>
          <a:p>
            <a:pPr marL="0" indent="0" algn="ctr">
              <a:buNone/>
            </a:pPr>
            <a:r>
              <a:rPr lang="en-US" dirty="0"/>
              <a:t>Galatians 6:2</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1221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Jay Adams and Habituation</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Habituation</a:t>
            </a:r>
          </a:p>
          <a:p>
            <a:pPr marL="0" indent="0" algn="ctr">
              <a:buNone/>
            </a:pPr>
            <a:r>
              <a:rPr lang="en-US" dirty="0" err="1"/>
              <a:t>Dehabituation</a:t>
            </a:r>
            <a:endParaRPr lang="en-US" dirty="0"/>
          </a:p>
          <a:p>
            <a:pPr marL="0" indent="0" algn="ctr">
              <a:buNone/>
            </a:pPr>
            <a:r>
              <a:rPr lang="en-US" dirty="0" err="1"/>
              <a:t>Rehabituation</a:t>
            </a:r>
            <a:endParaRPr lang="en-US" dirty="0"/>
          </a:p>
          <a:p>
            <a:pPr marL="0" indent="0" algn="ctr">
              <a:buNone/>
            </a:pPr>
            <a:endParaRPr lang="en-US" dirty="0"/>
          </a:p>
        </p:txBody>
      </p:sp>
    </p:spTree>
    <p:extLst>
      <p:ext uri="{BB962C8B-B14F-4D97-AF65-F5344CB8AC3E}">
        <p14:creationId xmlns:p14="http://schemas.microsoft.com/office/powerpoint/2010/main" val="3906658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Jay Adams and Habituation</a:t>
            </a:r>
          </a:p>
        </p:txBody>
      </p:sp>
      <p:sp>
        <p:nvSpPr>
          <p:cNvPr id="3" name="Content Placeholder 2"/>
          <p:cNvSpPr>
            <a:spLocks noGrp="1"/>
          </p:cNvSpPr>
          <p:nvPr>
            <p:ph idx="1"/>
          </p:nvPr>
        </p:nvSpPr>
        <p:spPr/>
        <p:txBody>
          <a:bodyPr/>
          <a:lstStyle/>
          <a:p>
            <a:r>
              <a:rPr lang="en-US" dirty="0"/>
              <a:t>“But solid food (meat and potatoes) is for the mature who </a:t>
            </a:r>
            <a:r>
              <a:rPr lang="en-US" i="1" dirty="0"/>
              <a:t>because of their practice </a:t>
            </a:r>
            <a:r>
              <a:rPr lang="en-US" dirty="0"/>
              <a:t>(because they have done it so often) have their senses </a:t>
            </a:r>
            <a:r>
              <a:rPr lang="en-US" i="1" dirty="0"/>
              <a:t>trained </a:t>
            </a:r>
            <a:r>
              <a:rPr lang="en-US" dirty="0"/>
              <a:t>to discern between good and evil” (Adams on Hebrews 5:13).</a:t>
            </a:r>
          </a:p>
          <a:p>
            <a:r>
              <a:rPr lang="en-US" dirty="0"/>
              <a:t>A heart that has been </a:t>
            </a:r>
            <a:r>
              <a:rPr lang="en-US" i="1" dirty="0"/>
              <a:t>exercised </a:t>
            </a:r>
            <a:r>
              <a:rPr lang="en-US" dirty="0"/>
              <a:t>in greed is one that has faithfully practiced greed so that greediness has become natural” (Adams, The Christian Counselor’s Manual, 1972, p. 182).</a:t>
            </a:r>
          </a:p>
          <a:p>
            <a:pPr marL="0" indent="0">
              <a:buNone/>
            </a:pPr>
            <a:endParaRPr lang="en-US" dirty="0"/>
          </a:p>
        </p:txBody>
      </p:sp>
    </p:spTree>
    <p:extLst>
      <p:ext uri="{BB962C8B-B14F-4D97-AF65-F5344CB8AC3E}">
        <p14:creationId xmlns:p14="http://schemas.microsoft.com/office/powerpoint/2010/main" val="3340716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Jay Adams and Habituation</a:t>
            </a:r>
          </a:p>
        </p:txBody>
      </p:sp>
      <p:sp>
        <p:nvSpPr>
          <p:cNvPr id="3" name="Content Placeholder 2"/>
          <p:cNvSpPr>
            <a:spLocks noGrp="1"/>
          </p:cNvSpPr>
          <p:nvPr>
            <p:ph idx="1"/>
          </p:nvPr>
        </p:nvSpPr>
        <p:spPr/>
        <p:txBody>
          <a:bodyPr>
            <a:normAutofit/>
          </a:bodyPr>
          <a:lstStyle/>
          <a:p>
            <a:r>
              <a:rPr lang="en-US" dirty="0"/>
              <a:t>For Adams </a:t>
            </a:r>
            <a:r>
              <a:rPr lang="en-US" i="1" dirty="0"/>
              <a:t>ENDURANCE </a:t>
            </a:r>
            <a:r>
              <a:rPr lang="en-US" dirty="0"/>
              <a:t>is key to godliness through discipline.  </a:t>
            </a:r>
          </a:p>
          <a:p>
            <a:r>
              <a:rPr lang="en-US" dirty="0"/>
              <a:t>Adams posited that this will require </a:t>
            </a:r>
            <a:r>
              <a:rPr lang="en-US" i="1" dirty="0"/>
              <a:t>acting </a:t>
            </a:r>
            <a:r>
              <a:rPr lang="en-US" dirty="0"/>
              <a:t>contrary to feeling.</a:t>
            </a:r>
          </a:p>
          <a:p>
            <a:r>
              <a:rPr lang="en-US" dirty="0"/>
              <a:t>“Understanding the biblical teaching about habit is essential for every Christian counselor”  (Adams, p. 162).</a:t>
            </a:r>
          </a:p>
        </p:txBody>
      </p:sp>
      <p:sp>
        <p:nvSpPr>
          <p:cNvPr id="4" name="TextBox 3"/>
          <p:cNvSpPr txBox="1"/>
          <p:nvPr/>
        </p:nvSpPr>
        <p:spPr>
          <a:xfrm>
            <a:off x="2489200" y="45889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9359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Jay Adams </a:t>
            </a:r>
            <a:br>
              <a:rPr lang="en-US" dirty="0"/>
            </a:br>
            <a:r>
              <a:rPr lang="en-US" dirty="0"/>
              <a:t>and Holistic Care</a:t>
            </a:r>
          </a:p>
        </p:txBody>
      </p:sp>
      <p:sp>
        <p:nvSpPr>
          <p:cNvPr id="3" name="Content Placeholder 2"/>
          <p:cNvSpPr>
            <a:spLocks noGrp="1"/>
          </p:cNvSpPr>
          <p:nvPr>
            <p:ph idx="1"/>
          </p:nvPr>
        </p:nvSpPr>
        <p:spPr/>
        <p:txBody>
          <a:bodyPr/>
          <a:lstStyle/>
          <a:p>
            <a:pPr marL="0" indent="0">
              <a:buNone/>
            </a:pPr>
            <a:endParaRPr lang="en-US" sz="2300" dirty="0"/>
          </a:p>
          <a:p>
            <a:r>
              <a:rPr lang="en-US" sz="2300" dirty="0"/>
              <a:t>“It is of special importance for counselors to recognize that focus upon ‘the problem’ to the exclusion of or diminished interest in the rest of the counselees life patterns easily can result in counseling failure”  (p. 206).</a:t>
            </a:r>
          </a:p>
        </p:txBody>
      </p:sp>
    </p:spTree>
    <p:extLst>
      <p:ext uri="{BB962C8B-B14F-4D97-AF65-F5344CB8AC3E}">
        <p14:creationId xmlns:p14="http://schemas.microsoft.com/office/powerpoint/2010/main" val="2217237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Jay Adams </a:t>
            </a:r>
            <a:br>
              <a:rPr lang="en-US" dirty="0"/>
            </a:br>
            <a:r>
              <a:rPr lang="en-US" dirty="0"/>
              <a:t>and Holistic Care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9696862"/>
              </p:ext>
            </p:extLst>
          </p:nvPr>
        </p:nvGraphicFramePr>
        <p:xfrm>
          <a:off x="685800" y="2650067"/>
          <a:ext cx="7950200" cy="3395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100667" y="2082799"/>
            <a:ext cx="6841066" cy="369332"/>
          </a:xfrm>
          <a:prstGeom prst="rect">
            <a:avLst/>
          </a:prstGeom>
          <a:noFill/>
        </p:spPr>
        <p:txBody>
          <a:bodyPr wrap="square" rtlCol="0">
            <a:spAutoFit/>
          </a:bodyPr>
          <a:lstStyle/>
          <a:p>
            <a:pPr algn="ctr"/>
            <a:r>
              <a:rPr lang="en-US" dirty="0"/>
              <a:t>“We are whole persons.” (Adams, p. 206).</a:t>
            </a:r>
          </a:p>
        </p:txBody>
      </p:sp>
    </p:spTree>
    <p:extLst>
      <p:ext uri="{BB962C8B-B14F-4D97-AF65-F5344CB8AC3E}">
        <p14:creationId xmlns:p14="http://schemas.microsoft.com/office/powerpoint/2010/main" val="318242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0319-E27C-9809-C742-1A355FB74BFF}"/>
              </a:ext>
            </a:extLst>
          </p:cNvPr>
          <p:cNvSpPr>
            <a:spLocks noGrp="1"/>
          </p:cNvSpPr>
          <p:nvPr>
            <p:ph type="title"/>
          </p:nvPr>
        </p:nvSpPr>
        <p:spPr/>
        <p:txBody>
          <a:bodyPr/>
          <a:lstStyle/>
          <a:p>
            <a:r>
              <a:rPr lang="en-US" dirty="0"/>
              <a:t>David Powlison, Ph.D.</a:t>
            </a:r>
          </a:p>
        </p:txBody>
      </p:sp>
      <p:sp>
        <p:nvSpPr>
          <p:cNvPr id="3" name="Content Placeholder 2">
            <a:extLst>
              <a:ext uri="{FF2B5EF4-FFF2-40B4-BE49-F238E27FC236}">
                <a16:creationId xmlns:a16="http://schemas.microsoft.com/office/drawing/2014/main" id="{A459EB1D-AFE7-A6B1-3A47-0EE7788F2665}"/>
              </a:ext>
            </a:extLst>
          </p:cNvPr>
          <p:cNvSpPr>
            <a:spLocks noGrp="1"/>
          </p:cNvSpPr>
          <p:nvPr>
            <p:ph idx="1"/>
          </p:nvPr>
        </p:nvSpPr>
        <p:spPr>
          <a:xfrm flipH="1">
            <a:off x="8456613" y="5668742"/>
            <a:ext cx="45719" cy="198658"/>
          </a:xfrm>
        </p:spPr>
        <p:txBody>
          <a:bodyPr>
            <a:normAutofit fontScale="32500" lnSpcReduction="20000"/>
          </a:bodyPr>
          <a:lstStyle/>
          <a:p>
            <a:endParaRPr lang="en-US" dirty="0"/>
          </a:p>
        </p:txBody>
      </p:sp>
      <p:sp>
        <p:nvSpPr>
          <p:cNvPr id="5" name="TextBox 4">
            <a:extLst>
              <a:ext uri="{FF2B5EF4-FFF2-40B4-BE49-F238E27FC236}">
                <a16:creationId xmlns:a16="http://schemas.microsoft.com/office/drawing/2014/main" id="{BB797782-50F6-A2AC-6195-932984BDD1A9}"/>
              </a:ext>
            </a:extLst>
          </p:cNvPr>
          <p:cNvSpPr txBox="1"/>
          <p:nvPr/>
        </p:nvSpPr>
        <p:spPr>
          <a:xfrm>
            <a:off x="685800" y="2189651"/>
            <a:ext cx="7657511" cy="3416320"/>
          </a:xfrm>
          <a:prstGeom prst="rect">
            <a:avLst/>
          </a:prstGeom>
          <a:noFill/>
        </p:spPr>
        <p:txBody>
          <a:bodyPr wrap="square">
            <a:spAutoFit/>
          </a:bodyPr>
          <a:lstStyle/>
          <a:p>
            <a:pPr marL="285750" indent="-285750" algn="l" fontAlgn="base">
              <a:buFont typeface="Arial" panose="020B0604020202020204" pitchFamily="34" charset="0"/>
              <a:buChar char="•"/>
            </a:pPr>
            <a:r>
              <a:rPr lang="en-US" b="0" i="0" u="none" strike="noStrike" dirty="0">
                <a:solidFill>
                  <a:srgbClr val="000000"/>
                </a:solidFill>
                <a:effectLst/>
                <a:latin typeface="Source Serif Pro" panose="02040603050405020204" pitchFamily="18" charset="0"/>
              </a:rPr>
              <a:t>“</a:t>
            </a:r>
            <a:r>
              <a:rPr lang="en-US" b="0" i="1" u="none" strike="noStrike" dirty="0">
                <a:solidFill>
                  <a:srgbClr val="000000"/>
                </a:solidFill>
                <a:effectLst/>
                <a:latin typeface="Source Serif Pro" panose="02040603050405020204" pitchFamily="18" charset="0"/>
              </a:rPr>
              <a:t>Look for the good. </a:t>
            </a:r>
            <a:r>
              <a:rPr lang="en-US" b="0" i="0" u="none" strike="noStrike" dirty="0">
                <a:solidFill>
                  <a:srgbClr val="000000"/>
                </a:solidFill>
                <a:effectLst/>
                <a:latin typeface="Source Serif Pro" panose="02040603050405020204" pitchFamily="18" charset="0"/>
              </a:rPr>
              <a:t>To make true sense of the psychologies, our critical </a:t>
            </a:r>
            <a:r>
              <a:rPr lang="en-US" b="1" i="0" u="none" strike="noStrike" dirty="0">
                <a:solidFill>
                  <a:srgbClr val="000000"/>
                </a:solidFill>
                <a:effectLst/>
                <a:latin typeface="Source Serif Pro" panose="02040603050405020204" pitchFamily="18" charset="0"/>
              </a:rPr>
              <a:t>thinking must intentionally look for the good. This has to be underlined. Sectarian</a:t>
            </a:r>
            <a:r>
              <a:rPr lang="en-US" b="0" i="0" u="none" strike="noStrike" dirty="0">
                <a:solidFill>
                  <a:srgbClr val="000000"/>
                </a:solidFill>
                <a:effectLst/>
                <a:latin typeface="Source Serif Pro" panose="02040603050405020204" pitchFamily="18" charset="0"/>
              </a:rPr>
              <a:t> </a:t>
            </a:r>
            <a:r>
              <a:rPr lang="en-US" b="1" i="0" u="none" strike="noStrike" dirty="0">
                <a:solidFill>
                  <a:srgbClr val="000000"/>
                </a:solidFill>
                <a:effectLst/>
                <a:latin typeface="Source Serif Pro" panose="02040603050405020204" pitchFamily="18" charset="0"/>
              </a:rPr>
              <a:t>contentiousness </a:t>
            </a:r>
            <a:r>
              <a:rPr lang="en-US" b="0" i="0" u="none" strike="noStrike" dirty="0">
                <a:solidFill>
                  <a:srgbClr val="000000"/>
                </a:solidFill>
                <a:effectLst/>
                <a:latin typeface="Source Serif Pro" panose="02040603050405020204" pitchFamily="18" charset="0"/>
              </a:rPr>
              <a:t>only sees the bad, and does not produce redemption. But as in all the other mixed cases needing redemption, </a:t>
            </a:r>
            <a:r>
              <a:rPr lang="en-US" b="1" i="0" u="none" strike="noStrike" dirty="0">
                <a:solidFill>
                  <a:srgbClr val="000000"/>
                </a:solidFill>
                <a:effectLst/>
                <a:latin typeface="Source Serif Pro" panose="02040603050405020204" pitchFamily="18" charset="0"/>
              </a:rPr>
              <a:t>there is good in Psychology</a:t>
            </a:r>
            <a:r>
              <a:rPr lang="en-US" b="0" i="0" u="none" strike="noStrike" dirty="0">
                <a:solidFill>
                  <a:srgbClr val="000000"/>
                </a:solidFill>
                <a:effectLst/>
                <a:latin typeface="Source Serif Pro" panose="02040603050405020204" pitchFamily="18" charset="0"/>
              </a:rPr>
              <a:t>:</a:t>
            </a:r>
          </a:p>
          <a:p>
            <a:pPr marL="285750" indent="-285750" algn="l" fontAlgn="base">
              <a:buFont typeface="Arial" panose="020B0604020202020204" pitchFamily="34" charset="0"/>
              <a:buChar char="•"/>
            </a:pPr>
            <a:endParaRPr lang="en-US" b="1" i="0" u="none" strike="noStrike" dirty="0">
              <a:solidFill>
                <a:srgbClr val="000000"/>
              </a:solidFill>
              <a:effectLst/>
              <a:latin typeface="Source Serif Pro" panose="02040603050405020204" pitchFamily="18" charset="0"/>
            </a:endParaRPr>
          </a:p>
          <a:p>
            <a:pPr marL="285750" indent="-285750" algn="l" fontAlgn="base">
              <a:buFont typeface="Arial" panose="020B0604020202020204" pitchFamily="34" charset="0"/>
              <a:buChar char="•"/>
            </a:pPr>
            <a:r>
              <a:rPr lang="en-US" b="1" i="0" u="none" strike="noStrike" dirty="0">
                <a:solidFill>
                  <a:srgbClr val="000000"/>
                </a:solidFill>
                <a:effectLst/>
                <a:latin typeface="Source Serif Pro" panose="02040603050405020204" pitchFamily="18" charset="0"/>
              </a:rPr>
              <a:t>Secular researchers and clinicians know reams of significant facts about people and problems, about strengths and weaknesses</a:t>
            </a:r>
            <a:r>
              <a:rPr lang="en-US" b="0" i="0" u="none" strike="noStrike" dirty="0">
                <a:solidFill>
                  <a:srgbClr val="000000"/>
                </a:solidFill>
                <a:effectLst/>
                <a:latin typeface="Source Serif Pro" panose="02040603050405020204" pitchFamily="18" charset="0"/>
              </a:rPr>
              <a:t>. (We may not have noticed or known some or many of those facts. In encountering psychological information, </a:t>
            </a:r>
            <a:r>
              <a:rPr lang="en-US" b="1" i="0" u="none" strike="noStrike" dirty="0">
                <a:solidFill>
                  <a:srgbClr val="000000"/>
                </a:solidFill>
                <a:effectLst/>
                <a:latin typeface="Source Serif Pro" panose="02040603050405020204" pitchFamily="18" charset="0"/>
              </a:rPr>
              <a:t>I’m listening</a:t>
            </a:r>
            <a:r>
              <a:rPr lang="en-US" b="0" i="0" u="none" strike="noStrike" dirty="0">
                <a:solidFill>
                  <a:srgbClr val="000000"/>
                </a:solidFill>
                <a:effectLst/>
                <a:latin typeface="Source Serif Pro" panose="02040603050405020204" pitchFamily="18" charset="0"/>
              </a:rPr>
              <a:t>, so tell me anything and everything you know about everybody and anybody.)</a:t>
            </a:r>
          </a:p>
          <a:p>
            <a:pPr marL="285750" indent="-285750" algn="l" fontAlgn="base">
              <a:buFont typeface="Arial" panose="020B0604020202020204" pitchFamily="34" charset="0"/>
              <a:buChar char="•"/>
            </a:pPr>
            <a:endParaRPr lang="en-US" b="0" i="0" u="none" strike="noStrike" dirty="0">
              <a:solidFill>
                <a:srgbClr val="000000"/>
              </a:solidFill>
              <a:effectLst/>
              <a:latin typeface="Source Serif Pro" panose="02040603050405020204" pitchFamily="18" charset="0"/>
            </a:endParaRPr>
          </a:p>
        </p:txBody>
      </p:sp>
    </p:spTree>
    <p:extLst>
      <p:ext uri="{BB962C8B-B14F-4D97-AF65-F5344CB8AC3E}">
        <p14:creationId xmlns:p14="http://schemas.microsoft.com/office/powerpoint/2010/main" val="1877291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805"/>
            <a:ext cx="7770813" cy="1371600"/>
          </a:xfrm>
        </p:spPr>
        <p:txBody>
          <a:bodyPr/>
          <a:lstStyle/>
          <a:p>
            <a:r>
              <a:rPr lang="en-US" dirty="0"/>
              <a:t>Biblical Counseling</a:t>
            </a:r>
            <a:endParaRPr lang="en-US" sz="3600" dirty="0"/>
          </a:p>
        </p:txBody>
      </p:sp>
      <p:sp>
        <p:nvSpPr>
          <p:cNvPr id="4" name="Oval 3"/>
          <p:cNvSpPr/>
          <p:nvPr/>
        </p:nvSpPr>
        <p:spPr>
          <a:xfrm>
            <a:off x="2760133" y="3462860"/>
            <a:ext cx="3674534" cy="307339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403601" y="3979334"/>
            <a:ext cx="2438400" cy="253152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Heart 5"/>
          <p:cNvSpPr/>
          <p:nvPr/>
        </p:nvSpPr>
        <p:spPr>
          <a:xfrm>
            <a:off x="3938585" y="4769927"/>
            <a:ext cx="1388533" cy="1337734"/>
          </a:xfrm>
          <a:prstGeom prst="heart">
            <a:avLst/>
          </a:prstGeom>
          <a:noFill/>
          <a:ln>
            <a:solidFill>
              <a:schemeClr val="bg1">
                <a:lumMod val="9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66535" y="3626935"/>
            <a:ext cx="2878668" cy="338554"/>
          </a:xfrm>
          <a:prstGeom prst="rect">
            <a:avLst/>
          </a:prstGeom>
          <a:noFill/>
        </p:spPr>
        <p:txBody>
          <a:bodyPr wrap="square" rtlCol="0">
            <a:spAutoFit/>
          </a:bodyPr>
          <a:lstStyle/>
          <a:p>
            <a:pPr algn="ctr"/>
            <a:r>
              <a:rPr lang="en-US" sz="1600" dirty="0"/>
              <a:t>Socially Embedded</a:t>
            </a:r>
          </a:p>
        </p:txBody>
      </p:sp>
      <p:sp>
        <p:nvSpPr>
          <p:cNvPr id="11" name="TextBox 10"/>
          <p:cNvSpPr txBox="1"/>
          <p:nvPr/>
        </p:nvSpPr>
        <p:spPr>
          <a:xfrm>
            <a:off x="3857091" y="5073124"/>
            <a:ext cx="1497013" cy="523220"/>
          </a:xfrm>
          <a:prstGeom prst="rect">
            <a:avLst/>
          </a:prstGeom>
          <a:noFill/>
        </p:spPr>
        <p:txBody>
          <a:bodyPr wrap="square" rtlCol="0">
            <a:spAutoFit/>
          </a:bodyPr>
          <a:lstStyle/>
          <a:p>
            <a:pPr algn="ctr"/>
            <a:r>
              <a:rPr lang="en-US" sz="1400" dirty="0"/>
              <a:t>Active Heart</a:t>
            </a:r>
          </a:p>
          <a:p>
            <a:pPr algn="ctr"/>
            <a:r>
              <a:rPr lang="en-US" sz="1400" dirty="0"/>
              <a:t>(Soul/Psyche)</a:t>
            </a:r>
          </a:p>
        </p:txBody>
      </p:sp>
      <p:sp>
        <p:nvSpPr>
          <p:cNvPr id="10" name="Oval 9"/>
          <p:cNvSpPr/>
          <p:nvPr/>
        </p:nvSpPr>
        <p:spPr>
          <a:xfrm>
            <a:off x="2037079" y="2031999"/>
            <a:ext cx="5103706" cy="457199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132669" y="2296060"/>
            <a:ext cx="2946400" cy="338554"/>
          </a:xfrm>
          <a:prstGeom prst="rect">
            <a:avLst/>
          </a:prstGeom>
          <a:noFill/>
        </p:spPr>
        <p:txBody>
          <a:bodyPr wrap="square" rtlCol="0">
            <a:spAutoFit/>
          </a:bodyPr>
          <a:lstStyle/>
          <a:p>
            <a:pPr algn="ctr"/>
            <a:r>
              <a:rPr lang="en-US" sz="1600" dirty="0"/>
              <a:t>Sovereignly Enthroned</a:t>
            </a:r>
          </a:p>
        </p:txBody>
      </p:sp>
      <p:sp>
        <p:nvSpPr>
          <p:cNvPr id="13" name="Oval 12"/>
          <p:cNvSpPr/>
          <p:nvPr/>
        </p:nvSpPr>
        <p:spPr>
          <a:xfrm>
            <a:off x="2370664" y="2793999"/>
            <a:ext cx="4504267" cy="377612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132669" y="2993985"/>
            <a:ext cx="2946400" cy="338554"/>
          </a:xfrm>
          <a:prstGeom prst="rect">
            <a:avLst/>
          </a:prstGeom>
          <a:noFill/>
        </p:spPr>
        <p:txBody>
          <a:bodyPr wrap="square" rtlCol="0">
            <a:spAutoFit/>
          </a:bodyPr>
          <a:lstStyle/>
          <a:p>
            <a:pPr algn="ctr"/>
            <a:r>
              <a:rPr lang="en-US" sz="1600" dirty="0"/>
              <a:t>Spiritually Embattled</a:t>
            </a:r>
          </a:p>
        </p:txBody>
      </p:sp>
      <p:sp>
        <p:nvSpPr>
          <p:cNvPr id="7" name="Curved Down Arrow 6"/>
          <p:cNvSpPr/>
          <p:nvPr/>
        </p:nvSpPr>
        <p:spPr>
          <a:xfrm>
            <a:off x="4563532" y="4525433"/>
            <a:ext cx="1126067" cy="585791"/>
          </a:xfrm>
          <a:prstGeom prst="curvedDownArrow">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flipH="1">
            <a:off x="2959100" y="4404908"/>
            <a:ext cx="1748890" cy="695795"/>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830105" y="4123580"/>
            <a:ext cx="1497013" cy="584776"/>
          </a:xfrm>
          <a:prstGeom prst="rect">
            <a:avLst/>
          </a:prstGeom>
          <a:noFill/>
        </p:spPr>
        <p:txBody>
          <a:bodyPr wrap="square" rtlCol="0">
            <a:spAutoFit/>
          </a:bodyPr>
          <a:lstStyle/>
          <a:p>
            <a:pPr algn="ctr"/>
            <a:r>
              <a:rPr lang="en-US" sz="1600" dirty="0"/>
              <a:t>Physically Embodied</a:t>
            </a:r>
          </a:p>
        </p:txBody>
      </p:sp>
    </p:spTree>
    <p:extLst>
      <p:ext uri="{BB962C8B-B14F-4D97-AF65-F5344CB8AC3E}">
        <p14:creationId xmlns:p14="http://schemas.microsoft.com/office/powerpoint/2010/main" val="1454880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805"/>
            <a:ext cx="7770813" cy="1371600"/>
          </a:xfrm>
        </p:spPr>
        <p:txBody>
          <a:bodyPr/>
          <a:lstStyle/>
          <a:p>
            <a:r>
              <a:rPr lang="en-US" dirty="0"/>
              <a:t>Holistic Biblical Care</a:t>
            </a:r>
            <a:endParaRPr lang="en-US" sz="3600" dirty="0"/>
          </a:p>
        </p:txBody>
      </p:sp>
      <p:sp>
        <p:nvSpPr>
          <p:cNvPr id="4" name="Oval 3"/>
          <p:cNvSpPr/>
          <p:nvPr/>
        </p:nvSpPr>
        <p:spPr>
          <a:xfrm>
            <a:off x="2760133" y="3462860"/>
            <a:ext cx="3674534" cy="307339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403601" y="3876589"/>
            <a:ext cx="2438400" cy="263426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Heart 5"/>
          <p:cNvSpPr/>
          <p:nvPr/>
        </p:nvSpPr>
        <p:spPr>
          <a:xfrm>
            <a:off x="3938585" y="4769927"/>
            <a:ext cx="1388533" cy="1337734"/>
          </a:xfrm>
          <a:prstGeom prst="hear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66535" y="3538035"/>
            <a:ext cx="2878668" cy="338554"/>
          </a:xfrm>
          <a:prstGeom prst="rect">
            <a:avLst/>
          </a:prstGeom>
          <a:noFill/>
        </p:spPr>
        <p:txBody>
          <a:bodyPr wrap="square" rtlCol="0">
            <a:spAutoFit/>
          </a:bodyPr>
          <a:lstStyle/>
          <a:p>
            <a:pPr algn="ctr"/>
            <a:r>
              <a:rPr lang="en-US" sz="1600" dirty="0"/>
              <a:t>Socially Embedded</a:t>
            </a:r>
          </a:p>
        </p:txBody>
      </p:sp>
      <p:sp>
        <p:nvSpPr>
          <p:cNvPr id="11" name="TextBox 10"/>
          <p:cNvSpPr txBox="1"/>
          <p:nvPr/>
        </p:nvSpPr>
        <p:spPr>
          <a:xfrm>
            <a:off x="3857091" y="5073124"/>
            <a:ext cx="1497013" cy="523220"/>
          </a:xfrm>
          <a:prstGeom prst="rect">
            <a:avLst/>
          </a:prstGeom>
          <a:noFill/>
        </p:spPr>
        <p:txBody>
          <a:bodyPr wrap="square" rtlCol="0">
            <a:spAutoFit/>
          </a:bodyPr>
          <a:lstStyle/>
          <a:p>
            <a:pPr algn="ctr"/>
            <a:r>
              <a:rPr lang="en-US" sz="1400" dirty="0"/>
              <a:t>Active Heart</a:t>
            </a:r>
          </a:p>
          <a:p>
            <a:pPr algn="ctr"/>
            <a:r>
              <a:rPr lang="en-US" sz="1400" dirty="0"/>
              <a:t>(Soul/Psyche)</a:t>
            </a:r>
          </a:p>
        </p:txBody>
      </p:sp>
      <p:sp>
        <p:nvSpPr>
          <p:cNvPr id="10" name="Oval 9"/>
          <p:cNvSpPr/>
          <p:nvPr/>
        </p:nvSpPr>
        <p:spPr>
          <a:xfrm>
            <a:off x="2037079" y="2031999"/>
            <a:ext cx="5103706" cy="457199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132669" y="2296060"/>
            <a:ext cx="2946400" cy="338554"/>
          </a:xfrm>
          <a:prstGeom prst="rect">
            <a:avLst/>
          </a:prstGeom>
          <a:noFill/>
        </p:spPr>
        <p:txBody>
          <a:bodyPr wrap="square" rtlCol="0">
            <a:spAutoFit/>
          </a:bodyPr>
          <a:lstStyle/>
          <a:p>
            <a:pPr algn="ctr"/>
            <a:r>
              <a:rPr lang="en-US" sz="1600" dirty="0"/>
              <a:t>Sovereignly Enthroned</a:t>
            </a:r>
          </a:p>
        </p:txBody>
      </p:sp>
      <p:sp>
        <p:nvSpPr>
          <p:cNvPr id="13" name="Oval 12"/>
          <p:cNvSpPr/>
          <p:nvPr/>
        </p:nvSpPr>
        <p:spPr>
          <a:xfrm>
            <a:off x="2370664" y="2793999"/>
            <a:ext cx="4504267" cy="377612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132669" y="2993985"/>
            <a:ext cx="2946400" cy="338554"/>
          </a:xfrm>
          <a:prstGeom prst="rect">
            <a:avLst/>
          </a:prstGeom>
          <a:noFill/>
        </p:spPr>
        <p:txBody>
          <a:bodyPr wrap="square" rtlCol="0">
            <a:spAutoFit/>
          </a:bodyPr>
          <a:lstStyle/>
          <a:p>
            <a:pPr algn="ctr"/>
            <a:r>
              <a:rPr lang="en-US" sz="1600" dirty="0"/>
              <a:t>Spiritually Embattled</a:t>
            </a:r>
          </a:p>
        </p:txBody>
      </p:sp>
      <p:sp>
        <p:nvSpPr>
          <p:cNvPr id="16" name="Curved Down Arrow 15"/>
          <p:cNvSpPr/>
          <p:nvPr/>
        </p:nvSpPr>
        <p:spPr>
          <a:xfrm rot="13668234" flipH="1">
            <a:off x="3274716" y="5050999"/>
            <a:ext cx="1450843" cy="510646"/>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rot="13668234" flipH="1">
            <a:off x="2384358" y="4978199"/>
            <a:ext cx="2478484" cy="836018"/>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flipH="1">
            <a:off x="2959100" y="4404908"/>
            <a:ext cx="1748890" cy="695795"/>
          </a:xfrm>
          <a:prstGeom prst="curvedDownArrow">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9" name="Curved Down Arrow 18"/>
          <p:cNvSpPr/>
          <p:nvPr/>
        </p:nvSpPr>
        <p:spPr>
          <a:xfrm rot="18192850" flipH="1" flipV="1">
            <a:off x="4607489" y="5029613"/>
            <a:ext cx="1417027" cy="462047"/>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a:off x="4563533" y="4525433"/>
            <a:ext cx="1049868" cy="585791"/>
          </a:xfrm>
          <a:prstGeom prst="curvedDownArrow">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853126" y="3889858"/>
            <a:ext cx="1497013" cy="584776"/>
          </a:xfrm>
          <a:prstGeom prst="rect">
            <a:avLst/>
          </a:prstGeom>
          <a:noFill/>
        </p:spPr>
        <p:txBody>
          <a:bodyPr wrap="square" rtlCol="0">
            <a:spAutoFit/>
          </a:bodyPr>
          <a:lstStyle/>
          <a:p>
            <a:pPr algn="ctr"/>
            <a:r>
              <a:rPr lang="en-US" sz="1600" dirty="0"/>
              <a:t>Physically Embodied</a:t>
            </a:r>
          </a:p>
        </p:txBody>
      </p:sp>
      <p:sp>
        <p:nvSpPr>
          <p:cNvPr id="20" name="Curved Down Arrow 19"/>
          <p:cNvSpPr/>
          <p:nvPr/>
        </p:nvSpPr>
        <p:spPr>
          <a:xfrm rot="18252892" flipH="1" flipV="1">
            <a:off x="4409789" y="4896094"/>
            <a:ext cx="2407608" cy="852368"/>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72088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 James K.A. Smith </a:t>
            </a:r>
            <a:br>
              <a:rPr lang="en-US" dirty="0"/>
            </a:br>
            <a:r>
              <a:rPr lang="en-US" sz="2400" dirty="0"/>
              <a:t>Homo </a:t>
            </a:r>
            <a:r>
              <a:rPr lang="en-US" sz="2400" dirty="0" err="1"/>
              <a:t>Liturgicus</a:t>
            </a:r>
            <a:r>
              <a:rPr lang="en-US" sz="2400" dirty="0"/>
              <a:t>:  The Human as Desiring Animal</a:t>
            </a:r>
            <a:endParaRPr lang="en-US" dirty="0"/>
          </a:p>
        </p:txBody>
      </p:sp>
      <p:sp>
        <p:nvSpPr>
          <p:cNvPr id="3" name="Content Placeholder 2"/>
          <p:cNvSpPr>
            <a:spLocks noGrp="1"/>
          </p:cNvSpPr>
          <p:nvPr>
            <p:ph idx="1"/>
          </p:nvPr>
        </p:nvSpPr>
        <p:spPr>
          <a:xfrm>
            <a:off x="685800" y="2260601"/>
            <a:ext cx="7770813" cy="3657600"/>
          </a:xfrm>
        </p:spPr>
        <p:txBody>
          <a:bodyPr>
            <a:normAutofit/>
          </a:bodyPr>
          <a:lstStyle/>
          <a:p>
            <a:pPr marL="0" indent="0">
              <a:buNone/>
            </a:pPr>
            <a:endParaRPr lang="en-US" sz="1800" dirty="0"/>
          </a:p>
        </p:txBody>
      </p:sp>
      <p:sp>
        <p:nvSpPr>
          <p:cNvPr id="4" name="Block Arc 3"/>
          <p:cNvSpPr/>
          <p:nvPr/>
        </p:nvSpPr>
        <p:spPr>
          <a:xfrm rot="16200000">
            <a:off x="321736" y="3056466"/>
            <a:ext cx="2921000" cy="2057402"/>
          </a:xfrm>
          <a:prstGeom prst="blockArc">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Heart 4"/>
          <p:cNvSpPr/>
          <p:nvPr/>
        </p:nvSpPr>
        <p:spPr>
          <a:xfrm>
            <a:off x="1524000" y="3437466"/>
            <a:ext cx="2032000" cy="1693334"/>
          </a:xfrm>
          <a:prstGeom prst="hear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119365" y="4014801"/>
            <a:ext cx="877836" cy="369332"/>
          </a:xfrm>
          <a:prstGeom prst="rect">
            <a:avLst/>
          </a:prstGeom>
          <a:noFill/>
        </p:spPr>
        <p:txBody>
          <a:bodyPr wrap="square" rtlCol="0">
            <a:spAutoFit/>
          </a:bodyPr>
          <a:lstStyle/>
          <a:p>
            <a:pPr algn="ctr"/>
            <a:r>
              <a:rPr lang="en-US" dirty="0"/>
              <a:t>Habits</a:t>
            </a:r>
          </a:p>
        </p:txBody>
      </p:sp>
      <p:sp>
        <p:nvSpPr>
          <p:cNvPr id="9" name="TextBox 8"/>
          <p:cNvSpPr txBox="1"/>
          <p:nvPr/>
        </p:nvSpPr>
        <p:spPr>
          <a:xfrm>
            <a:off x="1778000" y="2641262"/>
            <a:ext cx="4165599" cy="369332"/>
          </a:xfrm>
          <a:prstGeom prst="rect">
            <a:avLst/>
          </a:prstGeom>
          <a:noFill/>
        </p:spPr>
        <p:txBody>
          <a:bodyPr wrap="square" rtlCol="0">
            <a:spAutoFit/>
          </a:bodyPr>
          <a:lstStyle/>
          <a:p>
            <a:r>
              <a:rPr lang="en-US" dirty="0"/>
              <a:t>Communal practices (Liturgy)</a:t>
            </a:r>
          </a:p>
        </p:txBody>
      </p:sp>
      <p:sp>
        <p:nvSpPr>
          <p:cNvPr id="10" name="Right Arrow 9"/>
          <p:cNvSpPr/>
          <p:nvPr/>
        </p:nvSpPr>
        <p:spPr>
          <a:xfrm>
            <a:off x="3640663" y="3589870"/>
            <a:ext cx="2658535" cy="878933"/>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Aim/Intention (Love)</a:t>
            </a:r>
          </a:p>
        </p:txBody>
      </p:sp>
      <p:sp>
        <p:nvSpPr>
          <p:cNvPr id="11" name="Oval 10"/>
          <p:cNvSpPr/>
          <p:nvPr/>
        </p:nvSpPr>
        <p:spPr>
          <a:xfrm>
            <a:off x="6451600" y="2760132"/>
            <a:ext cx="1794933" cy="257386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620933" y="3010593"/>
            <a:ext cx="1473200" cy="212020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6705598" y="3302000"/>
            <a:ext cx="1270000" cy="154093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7098343" y="3759200"/>
            <a:ext cx="518381" cy="62493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275381" y="2288864"/>
            <a:ext cx="2157415" cy="369332"/>
          </a:xfrm>
          <a:prstGeom prst="rect">
            <a:avLst/>
          </a:prstGeom>
          <a:noFill/>
        </p:spPr>
        <p:txBody>
          <a:bodyPr wrap="square" rtlCol="0">
            <a:spAutoFit/>
          </a:bodyPr>
          <a:lstStyle/>
          <a:p>
            <a:r>
              <a:rPr lang="en-US" dirty="0"/>
              <a:t>Target/(Kingdom)</a:t>
            </a:r>
          </a:p>
        </p:txBody>
      </p:sp>
    </p:spTree>
    <p:extLst>
      <p:ext uri="{BB962C8B-B14F-4D97-AF65-F5344CB8AC3E}">
        <p14:creationId xmlns:p14="http://schemas.microsoft.com/office/powerpoint/2010/main" val="1030382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Short Term/Long Term Consequence</a:t>
            </a:r>
            <a:endParaRPr lang="en-US" dirty="0"/>
          </a:p>
        </p:txBody>
      </p:sp>
      <p:sp>
        <p:nvSpPr>
          <p:cNvPr id="3" name="Content Placeholder 2"/>
          <p:cNvSpPr>
            <a:spLocks noGrp="1"/>
          </p:cNvSpPr>
          <p:nvPr>
            <p:ph idx="1"/>
          </p:nvPr>
        </p:nvSpPr>
        <p:spPr/>
        <p:txBody>
          <a:bodyPr>
            <a:normAutofit/>
          </a:bodyPr>
          <a:lstStyle/>
          <a:p>
            <a:pPr marL="0" indent="0">
              <a:buNone/>
            </a:pPr>
            <a:r>
              <a:rPr lang="en-US" b="1" dirty="0"/>
              <a:t>Consequence Of Habit Change:</a:t>
            </a:r>
          </a:p>
          <a:p>
            <a:pPr marL="0" indent="0">
              <a:buNone/>
            </a:pPr>
            <a:r>
              <a:rPr lang="en-US" b="1" dirty="0"/>
              <a:t>Short Term:  </a:t>
            </a:r>
            <a:r>
              <a:rPr lang="en-US" dirty="0"/>
              <a:t>Alleviates discomfort of negative emotions (i.e., avoidance, compulsions such as hand washing, watching porn, stress induced eating, raging at spouse).</a:t>
            </a:r>
          </a:p>
          <a:p>
            <a:pPr marL="0" indent="0">
              <a:buNone/>
            </a:pPr>
            <a:endParaRPr lang="en-US" dirty="0"/>
          </a:p>
          <a:p>
            <a:pPr marL="0" indent="0">
              <a:buNone/>
            </a:pPr>
            <a:r>
              <a:rPr lang="en-US" b="1" dirty="0"/>
              <a:t>Long Term:  </a:t>
            </a:r>
            <a:r>
              <a:rPr lang="en-US" dirty="0"/>
              <a:t>Influences a </a:t>
            </a:r>
            <a:r>
              <a:rPr lang="en-US" i="1" dirty="0"/>
              <a:t>habitus </a:t>
            </a:r>
            <a:r>
              <a:rPr lang="en-US" dirty="0"/>
              <a:t>(disposition) that is healthy or more importantly that glorifies God.		     </a:t>
            </a:r>
          </a:p>
        </p:txBody>
      </p:sp>
    </p:spTree>
    <p:extLst>
      <p:ext uri="{BB962C8B-B14F-4D97-AF65-F5344CB8AC3E}">
        <p14:creationId xmlns:p14="http://schemas.microsoft.com/office/powerpoint/2010/main" val="1134046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 James K.A. Smith </a:t>
            </a:r>
            <a:br>
              <a:rPr lang="en-US" dirty="0"/>
            </a:br>
            <a:r>
              <a:rPr lang="en-US" sz="2400" dirty="0"/>
              <a:t>Homo </a:t>
            </a:r>
            <a:r>
              <a:rPr lang="en-US" sz="2400" dirty="0" err="1"/>
              <a:t>Liturgicus</a:t>
            </a:r>
            <a:r>
              <a:rPr lang="en-US" sz="2400" dirty="0"/>
              <a:t>:  The Human as Desiring Animal</a:t>
            </a:r>
            <a:endParaRPr lang="en-US" dirty="0"/>
          </a:p>
        </p:txBody>
      </p:sp>
      <p:sp>
        <p:nvSpPr>
          <p:cNvPr id="3" name="Content Placeholder 2"/>
          <p:cNvSpPr>
            <a:spLocks noGrp="1"/>
          </p:cNvSpPr>
          <p:nvPr>
            <p:ph idx="1"/>
          </p:nvPr>
        </p:nvSpPr>
        <p:spPr>
          <a:xfrm>
            <a:off x="685800" y="2260601"/>
            <a:ext cx="7770813" cy="3657600"/>
          </a:xfrm>
        </p:spPr>
        <p:txBody>
          <a:bodyPr>
            <a:normAutofit lnSpcReduction="10000"/>
          </a:bodyPr>
          <a:lstStyle/>
          <a:p>
            <a:pPr marL="0" indent="0" algn="ctr">
              <a:buNone/>
            </a:pPr>
            <a:r>
              <a:rPr lang="en-US" sz="1800" dirty="0"/>
              <a:t>“I have described both the person-as-thinker and the person-as-believer models as </a:t>
            </a:r>
            <a:r>
              <a:rPr lang="en-US" sz="1800" dirty="0" err="1"/>
              <a:t>reductionistic</a:t>
            </a:r>
            <a:r>
              <a:rPr lang="en-US" sz="1800" dirty="0"/>
              <a:t>; by that I mean that they fail to honor the complexity and richness of human persons and instead reduce us and our core identities to something less than they should be…”</a:t>
            </a:r>
          </a:p>
          <a:p>
            <a:pPr marL="0" indent="0" algn="ctr">
              <a:buNone/>
            </a:pPr>
            <a:r>
              <a:rPr lang="en-US" sz="1800" dirty="0"/>
              <a:t>“…we need a non-reductionistic understanding of human persons as embodied agents of desire and love.  The Augustinian model of human persons resists the rationalism and quasi-rationalism of the earlier models by shifting the center of gravity of human identity, as it were, down from the heady regions of mind closer to the central regions of our bodies, in particular, or </a:t>
            </a:r>
            <a:r>
              <a:rPr lang="en-US" sz="1800" i="1" dirty="0" err="1"/>
              <a:t>kardia</a:t>
            </a:r>
            <a:r>
              <a:rPr lang="en-US" sz="1800" dirty="0"/>
              <a:t>—our gut, our heart.  The point is to emphasize that the way we inhabit the world is not primarily as thinkers, or even believers, but as more affective, embodied creatures who make our way in the world by feeling our way around it.”</a:t>
            </a:r>
          </a:p>
          <a:p>
            <a:pPr marL="0" indent="0" algn="ctr">
              <a:buNone/>
            </a:pPr>
            <a:endParaRPr lang="en-US" sz="1800" dirty="0"/>
          </a:p>
        </p:txBody>
      </p:sp>
    </p:spTree>
    <p:extLst>
      <p:ext uri="{BB962C8B-B14F-4D97-AF65-F5344CB8AC3E}">
        <p14:creationId xmlns:p14="http://schemas.microsoft.com/office/powerpoint/2010/main" val="3529196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Logic of the Body</a:t>
            </a:r>
            <a:br>
              <a:rPr lang="en-US" dirty="0"/>
            </a:br>
            <a:r>
              <a:rPr lang="en-US" sz="2400" dirty="0"/>
              <a:t>Michael </a:t>
            </a:r>
            <a:r>
              <a:rPr lang="en-US" sz="2400" dirty="0" err="1"/>
              <a:t>Lapine</a:t>
            </a:r>
            <a:endParaRPr lang="en-US" dirty="0"/>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r>
              <a:rPr lang="en-US" sz="1800" dirty="0"/>
              <a:t>REGARDING Romans 5-12 (the flesh)</a:t>
            </a:r>
          </a:p>
          <a:p>
            <a:pPr marL="0" indent="0" algn="ctr">
              <a:buNone/>
            </a:pPr>
            <a:r>
              <a:rPr lang="en-US" sz="1800" dirty="0"/>
              <a:t>“The mind embraces the truth of the new regime in Christ and presents its bodily members toward habituated enslavement to righteousness.  This less abstract psychological level of the body, embodied and experiential perception, is the source or psychological input that is potentially enslaved, plastic or receptive to habit, whether to sin or righteousness…The body is habituated to the habits of the reign of sin or grace…So, thinking and acting mutually reinforce each other.” </a:t>
            </a:r>
          </a:p>
          <a:p>
            <a:pPr marL="0" indent="0" algn="ctr">
              <a:buNone/>
            </a:pPr>
            <a:r>
              <a:rPr lang="en-US" sz="1800" dirty="0"/>
              <a:t>Matthew </a:t>
            </a:r>
            <a:r>
              <a:rPr lang="en-US" sz="1800" dirty="0" err="1"/>
              <a:t>Lapine</a:t>
            </a:r>
            <a:r>
              <a:rPr lang="en-US" sz="1800" dirty="0"/>
              <a:t> </a:t>
            </a:r>
          </a:p>
          <a:p>
            <a:pPr marL="0" indent="0" algn="ctr">
              <a:buNone/>
            </a:pPr>
            <a:endParaRPr lang="en-US" sz="1800" dirty="0"/>
          </a:p>
        </p:txBody>
      </p:sp>
    </p:spTree>
    <p:extLst>
      <p:ext uri="{BB962C8B-B14F-4D97-AF65-F5344CB8AC3E}">
        <p14:creationId xmlns:p14="http://schemas.microsoft.com/office/powerpoint/2010/main" val="3271797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Logic of the Body</a:t>
            </a:r>
            <a:br>
              <a:rPr lang="en-US" dirty="0"/>
            </a:br>
            <a:r>
              <a:rPr lang="en-US" sz="2400" dirty="0"/>
              <a:t>Michael </a:t>
            </a:r>
            <a:r>
              <a:rPr lang="en-US" sz="2400" dirty="0" err="1"/>
              <a:t>Lapine</a:t>
            </a:r>
            <a:endParaRPr lang="en-US" dirty="0"/>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“We know that our old self was crucified with him in order that the body of sin might be brought to nothing, so that we would no longer be enslaved to sin” (Rom. 6:6).</a:t>
            </a:r>
          </a:p>
          <a:p>
            <a:pPr marL="0" indent="0" algn="ctr">
              <a:buNone/>
            </a:pPr>
            <a:r>
              <a:rPr lang="en-US" sz="1800" dirty="0"/>
              <a:t>“Flesh in this context represents the vicious disposition (a </a:t>
            </a:r>
            <a:r>
              <a:rPr lang="en-US" sz="1800" i="1" dirty="0" err="1"/>
              <a:t>hatitus</a:t>
            </a:r>
            <a:r>
              <a:rPr lang="en-US" sz="1800" dirty="0"/>
              <a:t>, a having) of the body, with its organic plasticity, by sin and under the law…It is not that sin impacts only the body and not the soul or mind (see Eph. 2:3), but rather  that the flesh captures the way sin and evil leave their mark on the embodied agent by way of plasticity under the leading of the depraved mind” (p. 261).</a:t>
            </a:r>
          </a:p>
          <a:p>
            <a:pPr marL="0" indent="0" algn="ctr">
              <a:buNone/>
            </a:pPr>
            <a:r>
              <a:rPr lang="en-US" sz="1800" dirty="0"/>
              <a:t>Matthew </a:t>
            </a:r>
            <a:r>
              <a:rPr lang="en-US" sz="1800" dirty="0" err="1"/>
              <a:t>Lapine</a:t>
            </a:r>
            <a:r>
              <a:rPr lang="en-US" sz="1800" dirty="0"/>
              <a:t> </a:t>
            </a:r>
          </a:p>
          <a:p>
            <a:pPr marL="0" indent="0" algn="ctr">
              <a:buNone/>
            </a:pPr>
            <a:endParaRPr lang="en-US" sz="1800" dirty="0"/>
          </a:p>
        </p:txBody>
      </p:sp>
    </p:spTree>
    <p:extLst>
      <p:ext uri="{BB962C8B-B14F-4D97-AF65-F5344CB8AC3E}">
        <p14:creationId xmlns:p14="http://schemas.microsoft.com/office/powerpoint/2010/main" val="1514723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“When Paul speaks of the body as sinful, he does not conceive of the body as originally created by God as sinful (as if he were a Gnostic), but rather of the body plunged into sinful practices and habits as a result of Adam’s fall.  There is no ultimate mind/body (flesh) dualism here, but only a tension in the believers occasioned by the regeneration of the inner man and the indwelling of the Spirit in a body habituated to do evil.”</a:t>
            </a:r>
          </a:p>
          <a:p>
            <a:pPr marL="0" indent="0" algn="ctr">
              <a:buNone/>
            </a:pPr>
            <a:r>
              <a:rPr lang="en-US" sz="1800" dirty="0"/>
              <a:t>Robert </a:t>
            </a:r>
            <a:r>
              <a:rPr lang="en-US" sz="1800" dirty="0" err="1"/>
              <a:t>Kellemen</a:t>
            </a:r>
            <a:r>
              <a:rPr lang="en-US" sz="1800" dirty="0"/>
              <a:t>, Soul Physicians, p. 432</a:t>
            </a:r>
          </a:p>
        </p:txBody>
      </p:sp>
    </p:spTree>
    <p:extLst>
      <p:ext uri="{BB962C8B-B14F-4D97-AF65-F5344CB8AC3E}">
        <p14:creationId xmlns:p14="http://schemas.microsoft.com/office/powerpoint/2010/main" val="1055161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Logic of the Body</a:t>
            </a:r>
            <a:br>
              <a:rPr lang="en-US" dirty="0"/>
            </a:br>
            <a:r>
              <a:rPr lang="en-US" sz="2400" dirty="0"/>
              <a:t>Michael </a:t>
            </a:r>
            <a:r>
              <a:rPr lang="en-US" sz="2400" dirty="0" err="1"/>
              <a:t>Lapine</a:t>
            </a:r>
            <a:endParaRPr lang="en-US" dirty="0"/>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“For while we were living in the flesh, our sinful passions, aroused by the law, were at work in our members to bear fruit for death” (Rom. 7:5).</a:t>
            </a:r>
          </a:p>
          <a:p>
            <a:pPr marL="0" indent="0" algn="ctr">
              <a:buNone/>
            </a:pPr>
            <a:r>
              <a:rPr lang="en-US" sz="1800" dirty="0"/>
              <a:t>“Romans 7:5-12 illustrates perfectly the habituation of flesh by sin and under the law…So flesh as physicality is not the origin of sin, but rather flesh is the disposition </a:t>
            </a:r>
            <a:r>
              <a:rPr lang="en-US" sz="1800" i="1" dirty="0"/>
              <a:t>(habitus</a:t>
            </a:r>
            <a:r>
              <a:rPr lang="en-US" sz="1800" dirty="0"/>
              <a:t>). That sin and evil have engraved on embodied agency since Adam…if the </a:t>
            </a:r>
            <a:r>
              <a:rPr lang="en-US" sz="1800" i="1" dirty="0"/>
              <a:t>habitus </a:t>
            </a:r>
            <a:r>
              <a:rPr lang="en-US" sz="1800" dirty="0"/>
              <a:t>of flesh is an obstacle to righteousness, the plasticity of the body is also an opportunity” (p. 275).</a:t>
            </a:r>
          </a:p>
          <a:p>
            <a:pPr marL="0" indent="0" algn="ctr">
              <a:buNone/>
            </a:pPr>
            <a:r>
              <a:rPr lang="en-US" sz="1800" dirty="0"/>
              <a:t>Matthew </a:t>
            </a:r>
            <a:r>
              <a:rPr lang="en-US" sz="1800" dirty="0" err="1"/>
              <a:t>Lapine</a:t>
            </a:r>
            <a:r>
              <a:rPr lang="en-US" sz="1800" dirty="0"/>
              <a:t> </a:t>
            </a:r>
          </a:p>
          <a:p>
            <a:pPr marL="0" indent="0" algn="ctr">
              <a:buNone/>
            </a:pPr>
            <a:endParaRPr lang="en-US" sz="1800" dirty="0"/>
          </a:p>
        </p:txBody>
      </p:sp>
    </p:spTree>
    <p:extLst>
      <p:ext uri="{BB962C8B-B14F-4D97-AF65-F5344CB8AC3E}">
        <p14:creationId xmlns:p14="http://schemas.microsoft.com/office/powerpoint/2010/main" val="2202413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r>
              <a:rPr lang="en-US" sz="1800" dirty="0"/>
              <a:t>“Let not sin therefore reign in your mortal bodies, to make you obey their passions” (Rom. 6:12).</a:t>
            </a:r>
          </a:p>
          <a:p>
            <a:pPr marL="0" indent="0" algn="ctr">
              <a:buNone/>
            </a:pPr>
            <a:r>
              <a:rPr lang="en-US" sz="1800" dirty="0"/>
              <a:t>“I am speaking in human terms, because of your natural limitations.  For just as you once presented your members as slaves to impurity and to lawlessness leading to more lawlessness, so now present your members as slaves of righteousness” (Rom. 6:19).  </a:t>
            </a:r>
          </a:p>
          <a:p>
            <a:pPr marL="0" indent="0" algn="ctr">
              <a:buNone/>
            </a:pPr>
            <a:r>
              <a:rPr lang="en-US" sz="1800" dirty="0"/>
              <a:t>“I appeal to you therefore, brothers, by the mercies of God, to present your bodies as a living sacrifice, holy and acceptable to God, which is your spiritual act of worship” (Rom. 12:1).</a:t>
            </a:r>
          </a:p>
          <a:p>
            <a:pPr marL="0" indent="0" algn="ctr">
              <a:buNone/>
            </a:pPr>
            <a:endParaRPr lang="en-US" sz="1800" dirty="0"/>
          </a:p>
        </p:txBody>
      </p:sp>
    </p:spTree>
    <p:extLst>
      <p:ext uri="{BB962C8B-B14F-4D97-AF65-F5344CB8AC3E}">
        <p14:creationId xmlns:p14="http://schemas.microsoft.com/office/powerpoint/2010/main" val="366530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Sleep Pattern</a:t>
            </a:r>
          </a:p>
        </p:txBody>
      </p:sp>
      <p:sp>
        <p:nvSpPr>
          <p:cNvPr id="3" name="Content Placeholder 2"/>
          <p:cNvSpPr>
            <a:spLocks noGrp="1"/>
          </p:cNvSpPr>
          <p:nvPr>
            <p:ph idx="1"/>
          </p:nvPr>
        </p:nvSpPr>
        <p:spPr/>
        <p:txBody>
          <a:bodyPr/>
          <a:lstStyle/>
          <a:p>
            <a:pPr algn="ctr">
              <a:buFont typeface="Arial" panose="020B0604020202020204" pitchFamily="34" charset="0"/>
              <a:buChar char="•"/>
            </a:pPr>
            <a:endParaRPr lang="en-US" dirty="0"/>
          </a:p>
          <a:p>
            <a:pPr algn="ctr">
              <a:buFont typeface="Arial" panose="020B0604020202020204" pitchFamily="34" charset="0"/>
              <a:buChar char="•"/>
            </a:pPr>
            <a:endParaRPr lang="en-US" dirty="0"/>
          </a:p>
          <a:p>
            <a:pPr marL="0" indent="0" algn="ctr">
              <a:buNone/>
            </a:pPr>
            <a:endParaRPr lang="en-US" dirty="0"/>
          </a:p>
        </p:txBody>
      </p:sp>
      <p:pic>
        <p:nvPicPr>
          <p:cNvPr id="6" name="Picture 5">
            <a:extLst>
              <a:ext uri="{FF2B5EF4-FFF2-40B4-BE49-F238E27FC236}">
                <a16:creationId xmlns:a16="http://schemas.microsoft.com/office/drawing/2014/main" id="{28834537-03FF-C55A-4A6F-825451E808D9}"/>
              </a:ext>
            </a:extLst>
          </p:cNvPr>
          <p:cNvPicPr>
            <a:picLocks noChangeAspect="1"/>
          </p:cNvPicPr>
          <p:nvPr/>
        </p:nvPicPr>
        <p:blipFill>
          <a:blip r:embed="rId2"/>
          <a:stretch>
            <a:fillRect/>
          </a:stretch>
        </p:blipFill>
        <p:spPr>
          <a:xfrm>
            <a:off x="1135436" y="2218211"/>
            <a:ext cx="6832658" cy="4003590"/>
          </a:xfrm>
          <a:prstGeom prst="rect">
            <a:avLst/>
          </a:prstGeom>
        </p:spPr>
      </p:pic>
    </p:spTree>
    <p:extLst>
      <p:ext uri="{BB962C8B-B14F-4D97-AF65-F5344CB8AC3E}">
        <p14:creationId xmlns:p14="http://schemas.microsoft.com/office/powerpoint/2010/main" val="19305266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“By highlighting the role of the body in sin and sanctification, the stakes for embodiment of our faith are raised and moderated.  On the one hand, the stakes are raised by the fact that the presentation of our bodies—leading to sanctification—is central to the economy of the Spirit.  He brings life to our mortal bodies (Rom. 8:11).  On the other hand, the stakes are perhaps moderated by our continued expectation of groaning as we await the redemption of our bodies (8:23)—the already and not yet” (p. 279).</a:t>
            </a:r>
          </a:p>
          <a:p>
            <a:pPr marL="0" indent="0" algn="ctr">
              <a:buNone/>
            </a:pPr>
            <a:r>
              <a:rPr lang="en-US" sz="1800" dirty="0"/>
              <a:t>--Matthew </a:t>
            </a:r>
            <a:r>
              <a:rPr lang="en-US" sz="1800" dirty="0" err="1"/>
              <a:t>Lapine</a:t>
            </a:r>
            <a:endParaRPr lang="en-US" sz="1800" dirty="0"/>
          </a:p>
        </p:txBody>
      </p:sp>
    </p:spTree>
    <p:extLst>
      <p:ext uri="{BB962C8B-B14F-4D97-AF65-F5344CB8AC3E}">
        <p14:creationId xmlns:p14="http://schemas.microsoft.com/office/powerpoint/2010/main" val="1322652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r>
              <a:rPr lang="en-US" sz="1800" dirty="0"/>
              <a:t>“Habit explains how the will can act consistently and successfully without being worn down by the weight of desire or tripped up by uncoordinated desires because habits qualify and coordinate desires.”</a:t>
            </a:r>
          </a:p>
          <a:p>
            <a:pPr marL="0" indent="0" algn="ctr">
              <a:buNone/>
            </a:pPr>
            <a:r>
              <a:rPr lang="en-US" sz="1800" dirty="0"/>
              <a:t>Kent </a:t>
            </a:r>
            <a:r>
              <a:rPr lang="en-US" sz="1800" dirty="0" err="1"/>
              <a:t>Dunnington</a:t>
            </a:r>
            <a:r>
              <a:rPr lang="en-US" sz="1800" dirty="0"/>
              <a:t> (</a:t>
            </a:r>
            <a:r>
              <a:rPr lang="en-US" sz="1800" dirty="0" err="1"/>
              <a:t>Addicition</a:t>
            </a:r>
            <a:r>
              <a:rPr lang="en-US" sz="1800" dirty="0"/>
              <a:t> and Virtue, p.61).</a:t>
            </a:r>
          </a:p>
          <a:p>
            <a:pPr marL="0" indent="0" algn="ctr">
              <a:buNone/>
            </a:pPr>
            <a:endParaRPr lang="en-US" sz="1800" dirty="0"/>
          </a:p>
          <a:p>
            <a:pPr marL="0" indent="0" algn="ctr">
              <a:buNone/>
            </a:pPr>
            <a:r>
              <a:rPr lang="en-US" sz="1800" dirty="0"/>
              <a:t>“Christianity is to have one’s body shaped, one’s habits determined, in [such] a manner that the worship of God is unavoidable”</a:t>
            </a:r>
          </a:p>
          <a:p>
            <a:pPr marL="0" indent="0" algn="ctr">
              <a:buNone/>
            </a:pPr>
            <a:r>
              <a:rPr lang="en-US" sz="1800" dirty="0"/>
              <a:t>--Stanley </a:t>
            </a:r>
            <a:r>
              <a:rPr lang="en-US" sz="1800" dirty="0" err="1"/>
              <a:t>Hauerwas</a:t>
            </a:r>
            <a:r>
              <a:rPr lang="en-US" sz="1800" dirty="0"/>
              <a:t> (The Sanctified Body)</a:t>
            </a:r>
          </a:p>
        </p:txBody>
      </p:sp>
    </p:spTree>
    <p:extLst>
      <p:ext uri="{BB962C8B-B14F-4D97-AF65-F5344CB8AC3E}">
        <p14:creationId xmlns:p14="http://schemas.microsoft.com/office/powerpoint/2010/main" val="2089523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Neuro-placticity</a:t>
            </a:r>
            <a:endParaRPr lang="en-US" dirty="0"/>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“The ability of the brain to form and recognize synaptic connections, especially in connection to learning and experience.”</a:t>
            </a:r>
          </a:p>
          <a:p>
            <a:pPr marL="0" indent="0" algn="ctr">
              <a:buNone/>
            </a:pPr>
            <a:endParaRPr lang="en-US" sz="1800" dirty="0"/>
          </a:p>
          <a:p>
            <a:pPr marL="0" indent="0" algn="ctr">
              <a:buNone/>
            </a:pPr>
            <a:r>
              <a:rPr lang="en-US" sz="1800" dirty="0"/>
              <a:t>National Library of Medicine</a:t>
            </a:r>
          </a:p>
          <a:p>
            <a:pPr marL="0" indent="0" algn="ctr">
              <a:buNone/>
            </a:pPr>
            <a:endParaRPr lang="en-US" sz="1800" dirty="0"/>
          </a:p>
        </p:txBody>
      </p:sp>
    </p:spTree>
    <p:extLst>
      <p:ext uri="{BB962C8B-B14F-4D97-AF65-F5344CB8AC3E}">
        <p14:creationId xmlns:p14="http://schemas.microsoft.com/office/powerpoint/2010/main" val="4082134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805"/>
            <a:ext cx="7770813" cy="1371600"/>
          </a:xfrm>
        </p:spPr>
        <p:txBody>
          <a:bodyPr/>
          <a:lstStyle/>
          <a:p>
            <a:r>
              <a:rPr lang="en-US" dirty="0"/>
              <a:t>Holistic Biblical Care</a:t>
            </a:r>
            <a:endParaRPr lang="en-US" sz="3600" dirty="0"/>
          </a:p>
        </p:txBody>
      </p:sp>
      <p:sp>
        <p:nvSpPr>
          <p:cNvPr id="4" name="Oval 3"/>
          <p:cNvSpPr/>
          <p:nvPr/>
        </p:nvSpPr>
        <p:spPr>
          <a:xfrm>
            <a:off x="2760133" y="3462860"/>
            <a:ext cx="3674534" cy="307339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403601" y="3979334"/>
            <a:ext cx="2438400" cy="2531522"/>
          </a:xfrm>
          <a:prstGeom prst="ellipse">
            <a:avLst/>
          </a:prstGeom>
          <a:no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Heart 5"/>
          <p:cNvSpPr/>
          <p:nvPr/>
        </p:nvSpPr>
        <p:spPr>
          <a:xfrm>
            <a:off x="3938585" y="4769927"/>
            <a:ext cx="1388533" cy="1337734"/>
          </a:xfrm>
          <a:prstGeom prst="hear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66535" y="3626935"/>
            <a:ext cx="2878668" cy="338554"/>
          </a:xfrm>
          <a:prstGeom prst="rect">
            <a:avLst/>
          </a:prstGeom>
          <a:noFill/>
        </p:spPr>
        <p:txBody>
          <a:bodyPr wrap="square" rtlCol="0">
            <a:spAutoFit/>
          </a:bodyPr>
          <a:lstStyle/>
          <a:p>
            <a:pPr algn="ctr"/>
            <a:r>
              <a:rPr lang="en-US" sz="1600" dirty="0"/>
              <a:t>Socially Embedded</a:t>
            </a:r>
          </a:p>
        </p:txBody>
      </p:sp>
      <p:sp>
        <p:nvSpPr>
          <p:cNvPr id="11" name="TextBox 10"/>
          <p:cNvSpPr txBox="1"/>
          <p:nvPr/>
        </p:nvSpPr>
        <p:spPr>
          <a:xfrm>
            <a:off x="3857091" y="5073124"/>
            <a:ext cx="1497013" cy="523220"/>
          </a:xfrm>
          <a:prstGeom prst="rect">
            <a:avLst/>
          </a:prstGeom>
          <a:noFill/>
        </p:spPr>
        <p:txBody>
          <a:bodyPr wrap="square" rtlCol="0">
            <a:spAutoFit/>
          </a:bodyPr>
          <a:lstStyle/>
          <a:p>
            <a:pPr algn="ctr"/>
            <a:r>
              <a:rPr lang="en-US" sz="1400" dirty="0"/>
              <a:t>Active Heart</a:t>
            </a:r>
          </a:p>
          <a:p>
            <a:pPr algn="ctr"/>
            <a:r>
              <a:rPr lang="en-US" sz="1400" dirty="0"/>
              <a:t>(Soul/Psyche)</a:t>
            </a:r>
          </a:p>
        </p:txBody>
      </p:sp>
      <p:sp>
        <p:nvSpPr>
          <p:cNvPr id="10" name="Oval 9"/>
          <p:cNvSpPr/>
          <p:nvPr/>
        </p:nvSpPr>
        <p:spPr>
          <a:xfrm>
            <a:off x="2037079" y="2031999"/>
            <a:ext cx="5103706" cy="457199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132669" y="2296060"/>
            <a:ext cx="2946400" cy="338554"/>
          </a:xfrm>
          <a:prstGeom prst="rect">
            <a:avLst/>
          </a:prstGeom>
          <a:noFill/>
        </p:spPr>
        <p:txBody>
          <a:bodyPr wrap="square" rtlCol="0">
            <a:spAutoFit/>
          </a:bodyPr>
          <a:lstStyle/>
          <a:p>
            <a:pPr algn="ctr"/>
            <a:r>
              <a:rPr lang="en-US" sz="1600" dirty="0"/>
              <a:t>Sovereignly Enthroned</a:t>
            </a:r>
          </a:p>
        </p:txBody>
      </p:sp>
      <p:sp>
        <p:nvSpPr>
          <p:cNvPr id="13" name="Oval 12"/>
          <p:cNvSpPr/>
          <p:nvPr/>
        </p:nvSpPr>
        <p:spPr>
          <a:xfrm>
            <a:off x="2370664" y="2793999"/>
            <a:ext cx="4504267" cy="377612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132669" y="2993985"/>
            <a:ext cx="2946400" cy="338554"/>
          </a:xfrm>
          <a:prstGeom prst="rect">
            <a:avLst/>
          </a:prstGeom>
          <a:noFill/>
        </p:spPr>
        <p:txBody>
          <a:bodyPr wrap="square" rtlCol="0">
            <a:spAutoFit/>
          </a:bodyPr>
          <a:lstStyle/>
          <a:p>
            <a:pPr algn="ctr"/>
            <a:r>
              <a:rPr lang="en-US" sz="1600" dirty="0"/>
              <a:t>Spiritually Embattled</a:t>
            </a:r>
          </a:p>
        </p:txBody>
      </p:sp>
      <p:sp>
        <p:nvSpPr>
          <p:cNvPr id="16" name="Curved Down Arrow 15"/>
          <p:cNvSpPr/>
          <p:nvPr/>
        </p:nvSpPr>
        <p:spPr>
          <a:xfrm rot="13668234" flipH="1">
            <a:off x="3274716" y="5050999"/>
            <a:ext cx="1450843" cy="510646"/>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rot="13668234" flipH="1">
            <a:off x="2384358" y="4978199"/>
            <a:ext cx="2478484" cy="836018"/>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flipH="1">
            <a:off x="2959100" y="4404908"/>
            <a:ext cx="1748890" cy="695795"/>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9" name="Curved Down Arrow 18"/>
          <p:cNvSpPr/>
          <p:nvPr/>
        </p:nvSpPr>
        <p:spPr>
          <a:xfrm rot="18192850" flipH="1" flipV="1">
            <a:off x="4607489" y="5029613"/>
            <a:ext cx="1417027" cy="462047"/>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a:off x="4563533" y="4525433"/>
            <a:ext cx="1049868" cy="585791"/>
          </a:xfrm>
          <a:prstGeom prst="curvedDownArrow">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3830105" y="4123580"/>
            <a:ext cx="1497013" cy="584776"/>
          </a:xfrm>
          <a:prstGeom prst="rect">
            <a:avLst/>
          </a:prstGeom>
          <a:noFill/>
        </p:spPr>
        <p:txBody>
          <a:bodyPr wrap="square" rtlCol="0">
            <a:spAutoFit/>
          </a:bodyPr>
          <a:lstStyle/>
          <a:p>
            <a:pPr algn="ctr"/>
            <a:r>
              <a:rPr lang="en-US" sz="1600" dirty="0"/>
              <a:t>Physically Embodied</a:t>
            </a:r>
          </a:p>
        </p:txBody>
      </p:sp>
      <p:sp>
        <p:nvSpPr>
          <p:cNvPr id="20" name="Curved Down Arrow 19"/>
          <p:cNvSpPr/>
          <p:nvPr/>
        </p:nvSpPr>
        <p:spPr>
          <a:xfrm rot="18252892" flipH="1" flipV="1">
            <a:off x="4409789" y="4896094"/>
            <a:ext cx="2407608" cy="852368"/>
          </a:xfrm>
          <a:prstGeom prst="curvedDownArrow">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7140785" y="5596344"/>
            <a:ext cx="1685715" cy="369332"/>
          </a:xfrm>
          <a:prstGeom prst="rect">
            <a:avLst/>
          </a:prstGeom>
          <a:noFill/>
          <a:ln>
            <a:solidFill>
              <a:schemeClr val="tx1"/>
            </a:solidFill>
          </a:ln>
        </p:spPr>
        <p:txBody>
          <a:bodyPr wrap="square" rtlCol="0">
            <a:spAutoFit/>
          </a:bodyPr>
          <a:lstStyle/>
          <a:p>
            <a:pPr algn="ctr"/>
            <a:r>
              <a:rPr lang="en-US" dirty="0"/>
              <a:t>HABITS</a:t>
            </a:r>
          </a:p>
        </p:txBody>
      </p:sp>
      <p:cxnSp>
        <p:nvCxnSpPr>
          <p:cNvPr id="23" name="Straight Arrow Connector 22"/>
          <p:cNvCxnSpPr>
            <a:stCxn id="3" idx="1"/>
          </p:cNvCxnSpPr>
          <p:nvPr/>
        </p:nvCxnSpPr>
        <p:spPr>
          <a:xfrm flipH="1" flipV="1">
            <a:off x="5143500" y="5219700"/>
            <a:ext cx="1997285" cy="56131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3" idx="1"/>
          </p:cNvCxnSpPr>
          <p:nvPr/>
        </p:nvCxnSpPr>
        <p:spPr>
          <a:xfrm flipH="1" flipV="1">
            <a:off x="5143500" y="4292600"/>
            <a:ext cx="1997285" cy="148841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71991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Brain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buNone/>
            </a:pPr>
            <a:endParaRPr lang="en-US" sz="1800" dirty="0"/>
          </a:p>
          <a:p>
            <a:pPr marL="0" indent="0">
              <a:buNone/>
            </a:pPr>
            <a:endParaRPr lang="en-US" sz="1800" dirty="0"/>
          </a:p>
          <a:p>
            <a:pPr marL="0" indent="0" algn="ctr">
              <a:buNone/>
            </a:pPr>
            <a:endParaRPr lang="en-US" sz="1800" dirty="0"/>
          </a:p>
          <a:p>
            <a:pPr marL="0" indent="0" algn="ctr">
              <a:buNone/>
            </a:pPr>
            <a:endParaRPr lang="en-US" sz="1800" dirty="0"/>
          </a:p>
        </p:txBody>
      </p:sp>
      <p:cxnSp>
        <p:nvCxnSpPr>
          <p:cNvPr id="8" name="Straight Arrow Connector 7"/>
          <p:cNvCxnSpPr/>
          <p:nvPr/>
        </p:nvCxnSpPr>
        <p:spPr>
          <a:xfrm>
            <a:off x="2082806" y="4080933"/>
            <a:ext cx="897467" cy="16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685800" y="3757767"/>
            <a:ext cx="1456267" cy="646331"/>
          </a:xfrm>
          <a:prstGeom prst="rect">
            <a:avLst/>
          </a:prstGeom>
          <a:noFill/>
        </p:spPr>
        <p:txBody>
          <a:bodyPr wrap="square" rtlCol="0">
            <a:spAutoFit/>
          </a:bodyPr>
          <a:lstStyle/>
          <a:p>
            <a:r>
              <a:rPr lang="en-US" dirty="0"/>
              <a:t>Sensory </a:t>
            </a:r>
          </a:p>
          <a:p>
            <a:r>
              <a:rPr lang="en-US" dirty="0"/>
              <a:t>Information</a:t>
            </a:r>
          </a:p>
        </p:txBody>
      </p:sp>
      <p:sp>
        <p:nvSpPr>
          <p:cNvPr id="10" name="TextBox 9"/>
          <p:cNvSpPr txBox="1"/>
          <p:nvPr/>
        </p:nvSpPr>
        <p:spPr>
          <a:xfrm>
            <a:off x="3073405" y="3893231"/>
            <a:ext cx="1456267" cy="369332"/>
          </a:xfrm>
          <a:prstGeom prst="rect">
            <a:avLst/>
          </a:prstGeom>
          <a:noFill/>
        </p:spPr>
        <p:txBody>
          <a:bodyPr wrap="square" rtlCol="0">
            <a:spAutoFit/>
          </a:bodyPr>
          <a:lstStyle/>
          <a:p>
            <a:r>
              <a:rPr lang="en-US" dirty="0"/>
              <a:t>Thalamus</a:t>
            </a:r>
          </a:p>
        </p:txBody>
      </p:sp>
      <p:sp>
        <p:nvSpPr>
          <p:cNvPr id="11" name="TextBox 10"/>
          <p:cNvSpPr txBox="1"/>
          <p:nvPr/>
        </p:nvSpPr>
        <p:spPr>
          <a:xfrm>
            <a:off x="3801538" y="2961900"/>
            <a:ext cx="1456267" cy="369332"/>
          </a:xfrm>
          <a:prstGeom prst="rect">
            <a:avLst/>
          </a:prstGeom>
          <a:noFill/>
        </p:spPr>
        <p:txBody>
          <a:bodyPr wrap="square" rtlCol="0">
            <a:spAutoFit/>
          </a:bodyPr>
          <a:lstStyle/>
          <a:p>
            <a:pPr algn="ctr"/>
            <a:r>
              <a:rPr lang="en-US" dirty="0"/>
              <a:t>Cortex</a:t>
            </a:r>
          </a:p>
        </p:txBody>
      </p:sp>
      <p:cxnSp>
        <p:nvCxnSpPr>
          <p:cNvPr id="12" name="Straight Arrow Connector 11"/>
          <p:cNvCxnSpPr/>
          <p:nvPr/>
        </p:nvCxnSpPr>
        <p:spPr>
          <a:xfrm flipV="1">
            <a:off x="3589864" y="3366866"/>
            <a:ext cx="508001"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4250272" y="4097867"/>
            <a:ext cx="897467" cy="16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4969952" y="3893231"/>
            <a:ext cx="1456267" cy="369332"/>
          </a:xfrm>
          <a:prstGeom prst="rect">
            <a:avLst/>
          </a:prstGeom>
          <a:noFill/>
        </p:spPr>
        <p:txBody>
          <a:bodyPr wrap="square" rtlCol="0">
            <a:spAutoFit/>
          </a:bodyPr>
          <a:lstStyle/>
          <a:p>
            <a:pPr algn="ctr"/>
            <a:r>
              <a:rPr lang="en-US" dirty="0"/>
              <a:t>Amygdala</a:t>
            </a:r>
          </a:p>
        </p:txBody>
      </p:sp>
      <p:cxnSp>
        <p:nvCxnSpPr>
          <p:cNvPr id="18" name="Straight Arrow Connector 17"/>
          <p:cNvCxnSpPr/>
          <p:nvPr/>
        </p:nvCxnSpPr>
        <p:spPr>
          <a:xfrm>
            <a:off x="4991099" y="3417665"/>
            <a:ext cx="533411"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6129838" y="4213194"/>
            <a:ext cx="728162" cy="44347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6729418" y="4436538"/>
            <a:ext cx="1456267" cy="646331"/>
          </a:xfrm>
          <a:prstGeom prst="rect">
            <a:avLst/>
          </a:prstGeom>
          <a:noFill/>
        </p:spPr>
        <p:txBody>
          <a:bodyPr wrap="square" rtlCol="0">
            <a:spAutoFit/>
          </a:bodyPr>
          <a:lstStyle/>
          <a:p>
            <a:pPr algn="ctr"/>
            <a:r>
              <a:rPr lang="en-US" dirty="0"/>
              <a:t>Anxiety Response</a:t>
            </a:r>
          </a:p>
        </p:txBody>
      </p:sp>
    </p:spTree>
    <p:extLst>
      <p:ext uri="{BB962C8B-B14F-4D97-AF65-F5344CB8AC3E}">
        <p14:creationId xmlns:p14="http://schemas.microsoft.com/office/powerpoint/2010/main" val="2717327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Brain and Sanctification</a:t>
            </a:r>
          </a:p>
        </p:txBody>
      </p:sp>
      <p:sp>
        <p:nvSpPr>
          <p:cNvPr id="3" name="Content Placeholder 2"/>
          <p:cNvSpPr>
            <a:spLocks noGrp="1"/>
          </p:cNvSpPr>
          <p:nvPr>
            <p:ph idx="1"/>
          </p:nvPr>
        </p:nvSpPr>
        <p:spPr>
          <a:xfrm>
            <a:off x="685800" y="2260601"/>
            <a:ext cx="7770813" cy="3657600"/>
          </a:xfrm>
        </p:spPr>
        <p:txBody>
          <a:bodyPr>
            <a:normAutofit lnSpcReduction="10000"/>
          </a:bodyPr>
          <a:lstStyle/>
          <a:p>
            <a:pPr algn="ctr"/>
            <a:r>
              <a:rPr lang="en-US" sz="1800" dirty="0"/>
              <a:t>The amygdala “sees” a danger/perceived danger before it is within one’s conscious awareness.</a:t>
            </a:r>
          </a:p>
          <a:p>
            <a:pPr algn="ctr"/>
            <a:r>
              <a:rPr lang="en-US" sz="1800" dirty="0"/>
              <a:t>There are many more neural connections from the amygdala to the cortex than the cortex to the amygdala.</a:t>
            </a:r>
          </a:p>
          <a:p>
            <a:pPr algn="ctr"/>
            <a:r>
              <a:rPr lang="en-US" sz="1800" dirty="0"/>
              <a:t>A person cannot talk his/her amygdala out of an anxious response.</a:t>
            </a:r>
          </a:p>
          <a:p>
            <a:pPr algn="ctr"/>
            <a:r>
              <a:rPr lang="en-US" sz="1800" dirty="0"/>
              <a:t>The amygdala must be trained (via habit).</a:t>
            </a:r>
          </a:p>
          <a:p>
            <a:pPr algn="ctr"/>
            <a:r>
              <a:rPr lang="en-US" sz="1800" dirty="0"/>
              <a:t>In order for the brain to rewire the amygdala must be activated.</a:t>
            </a:r>
          </a:p>
          <a:p>
            <a:pPr algn="ctr"/>
            <a:r>
              <a:rPr lang="en-US" sz="1800" dirty="0"/>
              <a:t>Avoiding medications (</a:t>
            </a:r>
            <a:r>
              <a:rPr lang="en-US" sz="1800" dirty="0" err="1"/>
              <a:t>benzos</a:t>
            </a:r>
            <a:r>
              <a:rPr lang="en-US" sz="1800" dirty="0"/>
              <a:t>) that sedate the amygdala is important in order for neuroplasticity to occur. </a:t>
            </a:r>
          </a:p>
          <a:p>
            <a:pPr marL="0" indent="0" algn="ctr">
              <a:buNone/>
            </a:pPr>
            <a:endParaRPr lang="en-US" sz="1800" dirty="0"/>
          </a:p>
          <a:p>
            <a:pPr marL="0" indent="0" algn="ctr">
              <a:buNone/>
            </a:pPr>
            <a:endParaRPr lang="en-US" sz="1800" dirty="0"/>
          </a:p>
        </p:txBody>
      </p:sp>
    </p:spTree>
    <p:extLst>
      <p:ext uri="{BB962C8B-B14F-4D97-AF65-F5344CB8AC3E}">
        <p14:creationId xmlns:p14="http://schemas.microsoft.com/office/powerpoint/2010/main" val="3425361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Brain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r>
              <a:rPr lang="en-US" sz="1800" dirty="0"/>
              <a:t>Cognitive Fusion</a:t>
            </a:r>
          </a:p>
          <a:p>
            <a:pPr marL="0" indent="0" algn="ctr">
              <a:buNone/>
            </a:pPr>
            <a:endParaRPr lang="en-US" sz="1800" dirty="0"/>
          </a:p>
          <a:p>
            <a:pPr marL="0" indent="0" algn="ctr">
              <a:buNone/>
            </a:pPr>
            <a:endParaRPr lang="en-US" sz="1800" dirty="0"/>
          </a:p>
        </p:txBody>
      </p:sp>
      <p:cxnSp>
        <p:nvCxnSpPr>
          <p:cNvPr id="4" name="Straight Arrow Connector 3"/>
          <p:cNvCxnSpPr/>
          <p:nvPr/>
        </p:nvCxnSpPr>
        <p:spPr>
          <a:xfrm>
            <a:off x="4652432" y="2655665"/>
            <a:ext cx="0"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3623736" y="3063498"/>
            <a:ext cx="2082800" cy="369332"/>
          </a:xfrm>
          <a:prstGeom prst="rect">
            <a:avLst/>
          </a:prstGeom>
          <a:noFill/>
        </p:spPr>
        <p:txBody>
          <a:bodyPr wrap="square" rtlCol="0">
            <a:spAutoFit/>
          </a:bodyPr>
          <a:lstStyle/>
          <a:p>
            <a:pPr algn="ctr"/>
            <a:r>
              <a:rPr lang="en-US" dirty="0"/>
              <a:t>Cognitive Rigidity</a:t>
            </a:r>
          </a:p>
        </p:txBody>
      </p:sp>
      <p:sp>
        <p:nvSpPr>
          <p:cNvPr id="8" name="TextBox 7"/>
          <p:cNvSpPr txBox="1"/>
          <p:nvPr/>
        </p:nvSpPr>
        <p:spPr>
          <a:xfrm>
            <a:off x="3454399" y="3805356"/>
            <a:ext cx="2438399" cy="369332"/>
          </a:xfrm>
          <a:prstGeom prst="rect">
            <a:avLst/>
          </a:prstGeom>
          <a:noFill/>
        </p:spPr>
        <p:txBody>
          <a:bodyPr wrap="square" rtlCol="0">
            <a:spAutoFit/>
          </a:bodyPr>
          <a:lstStyle/>
          <a:p>
            <a:pPr algn="ctr"/>
            <a:r>
              <a:rPr lang="en-US" dirty="0"/>
              <a:t>Cognitive Attribution</a:t>
            </a:r>
          </a:p>
        </p:txBody>
      </p:sp>
      <p:sp>
        <p:nvSpPr>
          <p:cNvPr id="9" name="TextBox 8"/>
          <p:cNvSpPr txBox="1"/>
          <p:nvPr/>
        </p:nvSpPr>
        <p:spPr>
          <a:xfrm>
            <a:off x="3454402" y="4574497"/>
            <a:ext cx="2438399" cy="369332"/>
          </a:xfrm>
          <a:prstGeom prst="rect">
            <a:avLst/>
          </a:prstGeom>
          <a:noFill/>
        </p:spPr>
        <p:txBody>
          <a:bodyPr wrap="square" rtlCol="0">
            <a:spAutoFit/>
          </a:bodyPr>
          <a:lstStyle/>
          <a:p>
            <a:pPr algn="ctr"/>
            <a:r>
              <a:rPr lang="en-US" dirty="0"/>
              <a:t>Cognitive Flexibility</a:t>
            </a:r>
          </a:p>
        </p:txBody>
      </p:sp>
      <p:sp>
        <p:nvSpPr>
          <p:cNvPr id="10" name="TextBox 9"/>
          <p:cNvSpPr txBox="1"/>
          <p:nvPr/>
        </p:nvSpPr>
        <p:spPr>
          <a:xfrm>
            <a:off x="3454399" y="5327397"/>
            <a:ext cx="2438399" cy="369332"/>
          </a:xfrm>
          <a:prstGeom prst="rect">
            <a:avLst/>
          </a:prstGeom>
          <a:noFill/>
        </p:spPr>
        <p:txBody>
          <a:bodyPr wrap="square" rtlCol="0">
            <a:spAutoFit/>
          </a:bodyPr>
          <a:lstStyle/>
          <a:p>
            <a:pPr algn="ctr"/>
            <a:r>
              <a:rPr lang="en-US" dirty="0"/>
              <a:t>Cognitive Dissonance</a:t>
            </a:r>
          </a:p>
        </p:txBody>
      </p:sp>
      <p:sp>
        <p:nvSpPr>
          <p:cNvPr id="11" name="TextBox 10"/>
          <p:cNvSpPr txBox="1"/>
          <p:nvPr/>
        </p:nvSpPr>
        <p:spPr>
          <a:xfrm>
            <a:off x="3471339" y="6063366"/>
            <a:ext cx="2438399" cy="369332"/>
          </a:xfrm>
          <a:prstGeom prst="rect">
            <a:avLst/>
          </a:prstGeom>
          <a:noFill/>
        </p:spPr>
        <p:txBody>
          <a:bodyPr wrap="square" rtlCol="0">
            <a:spAutoFit/>
          </a:bodyPr>
          <a:lstStyle/>
          <a:p>
            <a:pPr algn="ctr"/>
            <a:r>
              <a:rPr lang="en-US" dirty="0"/>
              <a:t>Habituation</a:t>
            </a:r>
          </a:p>
        </p:txBody>
      </p:sp>
      <p:cxnSp>
        <p:nvCxnSpPr>
          <p:cNvPr id="12" name="Straight Arrow Connector 11"/>
          <p:cNvCxnSpPr/>
          <p:nvPr/>
        </p:nvCxnSpPr>
        <p:spPr>
          <a:xfrm>
            <a:off x="4665131" y="3385229"/>
            <a:ext cx="0"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4690529" y="5661333"/>
            <a:ext cx="0"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4690529" y="4907091"/>
            <a:ext cx="0"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4677830" y="4174688"/>
            <a:ext cx="0" cy="475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407345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and Sanctification</a:t>
            </a:r>
          </a:p>
        </p:txBody>
      </p:sp>
      <p:sp>
        <p:nvSpPr>
          <p:cNvPr id="3" name="Content Placeholder 2"/>
          <p:cNvSpPr>
            <a:spLocks noGrp="1"/>
          </p:cNvSpPr>
          <p:nvPr>
            <p:ph idx="1"/>
          </p:nvPr>
        </p:nvSpPr>
        <p:spPr>
          <a:xfrm>
            <a:off x="685800" y="2260601"/>
            <a:ext cx="7770813" cy="3657600"/>
          </a:xfrm>
        </p:spPr>
        <p:txBody>
          <a:bodyPr>
            <a:normAutofit/>
          </a:bodyPr>
          <a:lstStyle/>
          <a:p>
            <a:pPr marL="0" indent="0" algn="ctr">
              <a:buNone/>
            </a:pPr>
            <a:endParaRPr lang="en-US" sz="1800" dirty="0"/>
          </a:p>
          <a:p>
            <a:pPr marL="0" indent="0" algn="ctr">
              <a:buNone/>
            </a:pPr>
            <a:r>
              <a:rPr lang="en-US" sz="1800" dirty="0"/>
              <a:t>“For those who live according to the flesh set their minds on the things of the flesh, but those who live according to the Spirit set their minds on the things to the Spirit. To set the mind on the flesh is death, but to set the mind on the Spirit is life and peace” (Rom. 8:5-6).</a:t>
            </a:r>
          </a:p>
          <a:p>
            <a:pPr marL="0" indent="0" algn="ctr">
              <a:buNone/>
            </a:pPr>
            <a:r>
              <a:rPr lang="en-US" sz="1800" dirty="0"/>
              <a:t>“But I say walk by the Spirit, and you will not gratify the desires of the flesh…But the fruit of the Spirit is love, joy, peace, patience, kindness, goodness, faithfulness, gentleness, self-control; against such things there is no law.  And those who belong to Christ Jesus have crucified the flesh with its passions and desires” (Gal. 5:16; 22-24)</a:t>
            </a:r>
          </a:p>
          <a:p>
            <a:pPr marL="0" indent="0" algn="ctr">
              <a:buNone/>
            </a:pPr>
            <a:endParaRPr lang="en-US" sz="1800" dirty="0"/>
          </a:p>
          <a:p>
            <a:pPr marL="0" indent="0" algn="ctr">
              <a:buNone/>
            </a:pPr>
            <a:endParaRPr lang="en-US" sz="1800" dirty="0"/>
          </a:p>
          <a:p>
            <a:pPr marL="0" indent="0" algn="ctr">
              <a:buNone/>
            </a:pPr>
            <a:endParaRPr lang="en-US" sz="1800" dirty="0"/>
          </a:p>
        </p:txBody>
      </p:sp>
    </p:spTree>
    <p:extLst>
      <p:ext uri="{BB962C8B-B14F-4D97-AF65-F5344CB8AC3E}">
        <p14:creationId xmlns:p14="http://schemas.microsoft.com/office/powerpoint/2010/main" val="16163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Cleansing Impact of Sleep</a:t>
            </a:r>
            <a:r>
              <a:rPr lang="en-US" dirty="0"/>
              <a:t> </a:t>
            </a:r>
            <a:br>
              <a:rPr lang="en-US" dirty="0"/>
            </a:br>
            <a:r>
              <a:rPr lang="en-US" sz="3000" dirty="0"/>
              <a:t>(Physical)</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3300" b="1" dirty="0"/>
              <a:t>Boston University Sleep Study</a:t>
            </a:r>
            <a:endParaRPr lang="en-US" dirty="0"/>
          </a:p>
          <a:p>
            <a:pPr marL="0" indent="0" algn="ctr">
              <a:buNone/>
            </a:pPr>
            <a:r>
              <a:rPr lang="en-US" dirty="0"/>
              <a:t>“What the team found was that the slow waves seen in non-REM sleep occurs in lockstep with changes in both blood flow and the cerebrospinal fluid (CSF)….What seems to be happening is that as brain activity alters blood flow, the volumes of blood in the brain decreases, and because the brain is a closed vessel, CSF flows in to fill the space…This pushes CSF around the ventricles and into spaces between membranes surrounding the brain and spinal cord, called meninges, where it mixes with “interstitial fluid” (spaces between tissues/cells/organs) within the brain to carry away toxic waste products.”</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97004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Biblical Impact on Sleep</a:t>
            </a:r>
            <a:r>
              <a:rPr lang="en-US" dirty="0"/>
              <a:t> </a:t>
            </a:r>
            <a:endParaRPr lang="en-US" sz="3000" dirty="0"/>
          </a:p>
        </p:txBody>
      </p:sp>
      <p:sp>
        <p:nvSpPr>
          <p:cNvPr id="3" name="Content Placeholder 2"/>
          <p:cNvSpPr>
            <a:spLocks noGrp="1"/>
          </p:cNvSpPr>
          <p:nvPr>
            <p:ph idx="1"/>
          </p:nvPr>
        </p:nvSpPr>
        <p:spPr/>
        <p:txBody>
          <a:bodyPr>
            <a:normAutofit lnSpcReduction="10000"/>
          </a:bodyPr>
          <a:lstStyle/>
          <a:p>
            <a:pPr marL="0" indent="0" algn="ctr">
              <a:buNone/>
            </a:pPr>
            <a:r>
              <a:rPr lang="en-US" sz="3300" b="1" dirty="0"/>
              <a:t>The Way of Wisdom</a:t>
            </a:r>
            <a:endParaRPr lang="en-US" dirty="0"/>
          </a:p>
          <a:p>
            <a:pPr marL="0" indent="0" algn="ctr">
              <a:buNone/>
            </a:pPr>
            <a:r>
              <a:rPr lang="en-US" dirty="0"/>
              <a:t>“My son, do not lose sight of these—keep sound wisdom and discretion, and they will be life for your soul and adornment for your neck.  Then you will walk on your way securely, and your foot will not stumble.  </a:t>
            </a:r>
            <a:r>
              <a:rPr lang="en-US" b="1" i="1" dirty="0"/>
              <a:t>If you lie down, you will not be afraid; when you lie down, your sleep will be sweet.”</a:t>
            </a:r>
            <a:r>
              <a:rPr lang="en-US" dirty="0"/>
              <a:t> </a:t>
            </a:r>
          </a:p>
          <a:p>
            <a:pPr marL="0" indent="0" algn="ctr">
              <a:buNone/>
            </a:pPr>
            <a:r>
              <a:rPr lang="en-US" dirty="0"/>
              <a:t>Proverbs 3:21-24</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8012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Biblical Impact on Sleep</a:t>
            </a:r>
            <a:r>
              <a:rPr lang="en-US" dirty="0"/>
              <a:t> </a:t>
            </a:r>
            <a:endParaRPr lang="en-US" sz="3000" dirty="0"/>
          </a:p>
        </p:txBody>
      </p:sp>
      <p:sp>
        <p:nvSpPr>
          <p:cNvPr id="3" name="Content Placeholder 2"/>
          <p:cNvSpPr>
            <a:spLocks noGrp="1"/>
          </p:cNvSpPr>
          <p:nvPr>
            <p:ph idx="1"/>
          </p:nvPr>
        </p:nvSpPr>
        <p:spPr/>
        <p:txBody>
          <a:bodyPr>
            <a:normAutofit/>
          </a:bodyPr>
          <a:lstStyle/>
          <a:p>
            <a:pPr marL="0" indent="0" algn="ctr">
              <a:buNone/>
            </a:pPr>
            <a:r>
              <a:rPr lang="en-US" sz="3300" b="1" dirty="0"/>
              <a:t>The Way of Wisdom</a:t>
            </a:r>
            <a:endParaRPr lang="en-US" dirty="0"/>
          </a:p>
          <a:p>
            <a:pPr marL="0" indent="0" algn="ctr">
              <a:buNone/>
            </a:pPr>
            <a:r>
              <a:rPr lang="en-US" dirty="0"/>
              <a:t>“It is in vain that you rise up early and go late to rest, eating the bread of anxious toil; </a:t>
            </a:r>
            <a:r>
              <a:rPr lang="en-US" b="1" i="1" dirty="0"/>
              <a:t>for he gives to his beloved sleep.</a:t>
            </a:r>
            <a:r>
              <a:rPr lang="en-US" dirty="0"/>
              <a:t>”</a:t>
            </a:r>
          </a:p>
          <a:p>
            <a:pPr marL="0" indent="0" algn="ctr">
              <a:buNone/>
            </a:pPr>
            <a:r>
              <a:rPr lang="en-US" dirty="0"/>
              <a:t>Psalm 127:2</a:t>
            </a:r>
          </a:p>
          <a:p>
            <a:pPr marL="0" indent="0" algn="ctr">
              <a:buNone/>
            </a:pPr>
            <a:r>
              <a:rPr lang="en-US" dirty="0"/>
              <a:t>(Jesus in Matthew 6:25-34)</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168683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Biblical Impact on Sleep</a:t>
            </a:r>
            <a:r>
              <a:rPr lang="en-US" dirty="0"/>
              <a:t> </a:t>
            </a:r>
            <a:endParaRPr lang="en-US" sz="3000" dirty="0"/>
          </a:p>
        </p:txBody>
      </p:sp>
      <p:sp>
        <p:nvSpPr>
          <p:cNvPr id="3" name="Content Placeholder 2"/>
          <p:cNvSpPr>
            <a:spLocks noGrp="1"/>
          </p:cNvSpPr>
          <p:nvPr>
            <p:ph idx="1"/>
          </p:nvPr>
        </p:nvSpPr>
        <p:spPr/>
        <p:txBody>
          <a:bodyPr>
            <a:normAutofit/>
          </a:bodyPr>
          <a:lstStyle/>
          <a:p>
            <a:pPr marL="0" indent="0" algn="ctr">
              <a:buNone/>
            </a:pPr>
            <a:r>
              <a:rPr lang="en-US" sz="3200" b="1" dirty="0"/>
              <a:t>The REST of the Gospel</a:t>
            </a:r>
          </a:p>
          <a:p>
            <a:pPr marL="0" indent="0" algn="ctr">
              <a:buNone/>
            </a:pPr>
            <a:r>
              <a:rPr lang="en-US" dirty="0"/>
              <a:t>“Come to me, all who labor and are heavy laden, and I will give you rest.  Take my yoke upon you, and learn from me, for I am gentle and lowly in heart, and </a:t>
            </a:r>
            <a:r>
              <a:rPr lang="en-US" b="1" i="1" dirty="0"/>
              <a:t>you will find rest</a:t>
            </a:r>
            <a:r>
              <a:rPr lang="en-US" dirty="0"/>
              <a:t> for your souls.  For my yoke is easy, and my burden is light.”</a:t>
            </a:r>
          </a:p>
          <a:p>
            <a:pPr marL="0" indent="0" algn="ctr">
              <a:buNone/>
            </a:pPr>
            <a:r>
              <a:rPr lang="en-US" dirty="0"/>
              <a:t>Matthew 11:28-30</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54241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Biblical Impact on Sleep</a:t>
            </a:r>
            <a:r>
              <a:rPr lang="en-US" dirty="0"/>
              <a:t> </a:t>
            </a:r>
            <a:endParaRPr lang="en-US" sz="3000" dirty="0"/>
          </a:p>
        </p:txBody>
      </p:sp>
      <p:sp>
        <p:nvSpPr>
          <p:cNvPr id="3" name="Content Placeholder 2"/>
          <p:cNvSpPr>
            <a:spLocks noGrp="1"/>
          </p:cNvSpPr>
          <p:nvPr>
            <p:ph idx="1"/>
          </p:nvPr>
        </p:nvSpPr>
        <p:spPr/>
        <p:txBody>
          <a:bodyPr>
            <a:normAutofit/>
          </a:bodyPr>
          <a:lstStyle/>
          <a:p>
            <a:pPr marL="0" indent="0" algn="ctr">
              <a:buNone/>
            </a:pPr>
            <a:r>
              <a:rPr lang="en-US" sz="3300" b="1" dirty="0"/>
              <a:t>The Rest of the Gospel</a:t>
            </a:r>
            <a:endParaRPr lang="en-US" dirty="0"/>
          </a:p>
          <a:p>
            <a:pPr>
              <a:buFont typeface="Arial" panose="020B0604020202020204" pitchFamily="34" charset="0"/>
              <a:buChar char="•"/>
            </a:pPr>
            <a:r>
              <a:rPr lang="en-US" dirty="0"/>
              <a:t>The rest in God’s eternal grip (John 6:37-40)</a:t>
            </a:r>
          </a:p>
          <a:p>
            <a:pPr>
              <a:buFont typeface="Arial" panose="020B0604020202020204" pitchFamily="34" charset="0"/>
              <a:buChar char="•"/>
            </a:pPr>
            <a:r>
              <a:rPr lang="en-US" dirty="0"/>
              <a:t>The rest of struggle within safety (Rom. 8:1-2)</a:t>
            </a:r>
          </a:p>
          <a:p>
            <a:pPr>
              <a:buFont typeface="Arial" panose="020B0604020202020204" pitchFamily="34" charset="0"/>
              <a:buChar char="•"/>
            </a:pPr>
            <a:r>
              <a:rPr lang="en-US" dirty="0"/>
              <a:t>The rest in God’s protection (Ps. 23)</a:t>
            </a:r>
          </a:p>
          <a:p>
            <a:pPr>
              <a:buFont typeface="Arial" panose="020B0604020202020204" pitchFamily="34" charset="0"/>
              <a:buChar char="•"/>
            </a:pPr>
            <a:r>
              <a:rPr lang="en-US" dirty="0"/>
              <a:t>The rest in God’s provision (Matt. 6:25-34)</a:t>
            </a:r>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463298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19521</TotalTime>
  <Words>1881</Words>
  <Application>Microsoft Office PowerPoint</Application>
  <PresentationFormat>On-screen Show (4:3)</PresentationFormat>
  <Paragraphs>141</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Folio</vt:lpstr>
      <vt:lpstr>  The Interconnectivity of Body and Soul</vt:lpstr>
      <vt:lpstr>Fearfully and Wonderfully Made</vt:lpstr>
      <vt:lpstr>David Powlison, Ph.D.</vt:lpstr>
      <vt:lpstr>Typical Sleep Pattern</vt:lpstr>
      <vt:lpstr>The Cleansing Impact of Sleep  (Physical)</vt:lpstr>
      <vt:lpstr>Biblical Impact on Sleep </vt:lpstr>
      <vt:lpstr>Biblical Impact on Sleep </vt:lpstr>
      <vt:lpstr>Biblical Impact on Sleep </vt:lpstr>
      <vt:lpstr>Biblical Impact on Sleep </vt:lpstr>
      <vt:lpstr>Biblical Impact of Sleep on Health </vt:lpstr>
      <vt:lpstr>The Heart (Physical)</vt:lpstr>
      <vt:lpstr>The Heart (Physical)</vt:lpstr>
      <vt:lpstr>Heart Rate Variability  </vt:lpstr>
      <vt:lpstr>The Heart (Spiritual)</vt:lpstr>
      <vt:lpstr>Mind-Body </vt:lpstr>
      <vt:lpstr>The Brain and Sanctification</vt:lpstr>
      <vt:lpstr>Meditation:  HRV  </vt:lpstr>
      <vt:lpstr>Meditation (Encounter)  </vt:lpstr>
      <vt:lpstr>The Interconnectivity (Psycho-Somatic)</vt:lpstr>
      <vt:lpstr>Mind-Body (Psycho-Spiritual)</vt:lpstr>
      <vt:lpstr>Mind-Body (Psycho-Spiritual)</vt:lpstr>
      <vt:lpstr>Mind-Body</vt:lpstr>
      <vt:lpstr>Mind-Body</vt:lpstr>
      <vt:lpstr>Mind-Body Journaling/Counseling </vt:lpstr>
      <vt:lpstr>Jay Adams and Habituation</vt:lpstr>
      <vt:lpstr>Jay Adams and Habituation</vt:lpstr>
      <vt:lpstr>Jay Adams and Habituation</vt:lpstr>
      <vt:lpstr>Jay Adams  and Holistic Care</vt:lpstr>
      <vt:lpstr>Jay Adams  and Holistic Care</vt:lpstr>
      <vt:lpstr>Biblical Counseling</vt:lpstr>
      <vt:lpstr>Holistic Biblical Care</vt:lpstr>
      <vt:lpstr>Enter James K.A. Smith  Homo Liturgicus:  The Human as Desiring Animal</vt:lpstr>
      <vt:lpstr>Short Term/Long Term Consequence</vt:lpstr>
      <vt:lpstr>Enter James K.A. Smith  Homo Liturgicus:  The Human as Desiring Animal</vt:lpstr>
      <vt:lpstr>The Logic of the Body Michael Lapine</vt:lpstr>
      <vt:lpstr>The Logic of the Body Michael Lapine</vt:lpstr>
      <vt:lpstr>The Body </vt:lpstr>
      <vt:lpstr>The Logic of the Body Michael Lapine</vt:lpstr>
      <vt:lpstr>The Body and Sanctification</vt:lpstr>
      <vt:lpstr>The Body and Sanctification</vt:lpstr>
      <vt:lpstr>The Body and Sanctification</vt:lpstr>
      <vt:lpstr>Neuro-placticity</vt:lpstr>
      <vt:lpstr>Holistic Biblical Care</vt:lpstr>
      <vt:lpstr>The Brain and Sanctification</vt:lpstr>
      <vt:lpstr>The Brain and Sanctification</vt:lpstr>
      <vt:lpstr>The Brain and Sanctification</vt:lpstr>
      <vt:lpstr>The Body and Sanctification</vt:lpstr>
    </vt:vector>
  </TitlesOfParts>
  <Company>Association of Biblical Counselors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Holistic Care and the Sufficiency of Scripture</dc:title>
  <dc:creator>Jeremy Lelek</dc:creator>
  <cp:lastModifiedBy>Jeremy Lelek</cp:lastModifiedBy>
  <cp:revision>111</cp:revision>
  <dcterms:created xsi:type="dcterms:W3CDTF">2021-09-10T15:28:01Z</dcterms:created>
  <dcterms:modified xsi:type="dcterms:W3CDTF">2024-04-27T11:07:58Z</dcterms:modified>
</cp:coreProperties>
</file>