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10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4/27/23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4/27/23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4/27/23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dirty="0"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dirty="0"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4/27/23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dirty="0"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4/27/23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4/27/23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4/27/23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4/27/23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a:cs typeface="Arial"/>
              </a:rPr>
              <a:t>“When Sorrows Like Sea Billows Roll.”</a:t>
            </a:r>
            <a:endParaRPr lang="en-US" dirty="0">
              <a:latin typeface="Arial"/>
              <a:cs typeface="Arial"/>
            </a:endParaRPr>
          </a:p>
        </p:txBody>
      </p:sp>
      <p:sp>
        <p:nvSpPr>
          <p:cNvPr id="3" name="Subtitle 2"/>
          <p:cNvSpPr>
            <a:spLocks noGrp="1"/>
          </p:cNvSpPr>
          <p:nvPr>
            <p:ph type="subTitle" idx="1"/>
          </p:nvPr>
        </p:nvSpPr>
        <p:spPr/>
        <p:txBody>
          <a:bodyPr/>
          <a:lstStyle/>
          <a:p>
            <a:r>
              <a:rPr lang="en-US" dirty="0" smtClean="0"/>
              <a:t>              </a:t>
            </a:r>
          </a:p>
          <a:p>
            <a:r>
              <a:rPr lang="en-US" dirty="0"/>
              <a:t> </a:t>
            </a:r>
            <a:r>
              <a:rPr lang="en-US" dirty="0" smtClean="0"/>
              <a:t>                             </a:t>
            </a:r>
            <a:r>
              <a:rPr lang="en-US" sz="2000" dirty="0" smtClean="0">
                <a:latin typeface="Arial"/>
                <a:cs typeface="Arial"/>
              </a:rPr>
              <a:t>Rachael Rosser- Schulte, LPCS</a:t>
            </a:r>
            <a:endParaRPr lang="en-US" sz="2000" dirty="0">
              <a:latin typeface="Arial"/>
              <a:cs typeface="Arial"/>
            </a:endParaRPr>
          </a:p>
        </p:txBody>
      </p:sp>
    </p:spTree>
    <p:extLst>
      <p:ext uri="{BB962C8B-B14F-4D97-AF65-F5344CB8AC3E}">
        <p14:creationId xmlns:p14="http://schemas.microsoft.com/office/powerpoint/2010/main" val="177440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0" y="441327"/>
            <a:ext cx="7313613" cy="868362"/>
          </a:xfrm>
        </p:spPr>
        <p:txBody>
          <a:bodyPr/>
          <a:lstStyle/>
          <a:p>
            <a:r>
              <a:rPr lang="en-US" sz="1800" b="1" dirty="0">
                <a:latin typeface="Arial"/>
                <a:cs typeface="Arial"/>
              </a:rPr>
              <a:t>Village Comfort: Receiving God’s Help</a:t>
            </a:r>
            <a:r>
              <a:rPr lang="en-US" sz="1600" dirty="0">
                <a:latin typeface="Arial"/>
                <a:cs typeface="Arial"/>
              </a:rPr>
              <a:t/>
            </a:r>
            <a:br>
              <a:rPr lang="en-US" sz="1600" dirty="0">
                <a:latin typeface="Arial"/>
                <a:cs typeface="Arial"/>
              </a:rPr>
            </a:br>
            <a:r>
              <a:rPr lang="en-US" sz="1600" dirty="0"/>
              <a:t> </a:t>
            </a:r>
            <a:br>
              <a:rPr lang="en-US" sz="1600" dirty="0"/>
            </a:br>
            <a:r>
              <a:rPr lang="en-US" sz="1400" i="1" dirty="0">
                <a:latin typeface="Arial"/>
                <a:cs typeface="Arial"/>
              </a:rPr>
              <a:t>“Shared sorrow is endurable sorrow.” Kellerman, Bob. Gods Lessons for Life’s Losses.</a:t>
            </a:r>
            <a:br>
              <a:rPr lang="en-US" sz="1400" i="1" dirty="0">
                <a:latin typeface="Arial"/>
                <a:cs typeface="Arial"/>
              </a:rPr>
            </a:br>
            <a:endParaRPr lang="en-US" sz="1400" i="1" dirty="0">
              <a:latin typeface="Arial"/>
              <a:cs typeface="Arial"/>
            </a:endParaRPr>
          </a:p>
        </p:txBody>
      </p:sp>
      <p:sp>
        <p:nvSpPr>
          <p:cNvPr id="3" name="Content Placeholder 2"/>
          <p:cNvSpPr>
            <a:spLocks noGrp="1"/>
          </p:cNvSpPr>
          <p:nvPr>
            <p:ph idx="1"/>
          </p:nvPr>
        </p:nvSpPr>
        <p:spPr>
          <a:xfrm>
            <a:off x="635000" y="1735138"/>
            <a:ext cx="7593013" cy="4056062"/>
          </a:xfrm>
        </p:spPr>
        <p:txBody>
          <a:bodyPr>
            <a:noAutofit/>
          </a:bodyPr>
          <a:lstStyle/>
          <a:p>
            <a:pPr marL="0" indent="0">
              <a:buNone/>
            </a:pPr>
            <a:r>
              <a:rPr lang="en-US" sz="1400" i="1" dirty="0">
                <a:latin typeface="Arial"/>
                <a:cs typeface="Arial"/>
              </a:rPr>
              <a:t>For we do not have a high priest who is unable to sympathize with our weaknesses, but one who in every respect has been tempted as we are, yet without sin. Let us then with confidence draw near to the throne of grace, that we may receive mercy and find grace to help in time of need. Heb4.15-16</a:t>
            </a:r>
          </a:p>
          <a:p>
            <a:pPr marL="0" indent="0">
              <a:buNone/>
            </a:pPr>
            <a:r>
              <a:rPr lang="en-US" sz="1400" b="1" dirty="0" smtClean="0">
                <a:latin typeface="Arial"/>
                <a:cs typeface="Arial"/>
              </a:rPr>
              <a:t>Homework:</a:t>
            </a:r>
            <a:endParaRPr lang="en-US" sz="1400" dirty="0">
              <a:latin typeface="Arial"/>
              <a:cs typeface="Arial"/>
            </a:endParaRPr>
          </a:p>
          <a:p>
            <a:r>
              <a:rPr lang="en-US" sz="1400" b="1" dirty="0">
                <a:latin typeface="Arial"/>
                <a:cs typeface="Arial"/>
              </a:rPr>
              <a:t> </a:t>
            </a:r>
            <a:r>
              <a:rPr lang="en-US" sz="1400" b="1" i="1" dirty="0" smtClean="0">
                <a:latin typeface="Arial"/>
                <a:cs typeface="Arial"/>
              </a:rPr>
              <a:t>How </a:t>
            </a:r>
            <a:r>
              <a:rPr lang="en-US" sz="1400" b="1" i="1" dirty="0">
                <a:latin typeface="Arial"/>
                <a:cs typeface="Arial"/>
              </a:rPr>
              <a:t>are you facing the temptation to give up on God or to isolate in your pain?</a:t>
            </a:r>
            <a:endParaRPr lang="en-US" sz="1400" dirty="0">
              <a:latin typeface="Arial"/>
              <a:cs typeface="Arial"/>
            </a:endParaRPr>
          </a:p>
          <a:p>
            <a:pPr lvl="0"/>
            <a:r>
              <a:rPr lang="en-US" sz="1400" b="1" i="1" dirty="0">
                <a:latin typeface="Arial"/>
                <a:cs typeface="Arial"/>
              </a:rPr>
              <a:t>How is the Body of Christ encouraging and coming alongside you in this season?</a:t>
            </a:r>
            <a:endParaRPr lang="en-US" sz="1400" dirty="0">
              <a:latin typeface="Arial"/>
              <a:cs typeface="Arial"/>
            </a:endParaRPr>
          </a:p>
          <a:p>
            <a:pPr lvl="0"/>
            <a:r>
              <a:rPr lang="en-US" sz="1400" b="1" i="1" dirty="0">
                <a:latin typeface="Arial"/>
                <a:cs typeface="Arial"/>
              </a:rPr>
              <a:t>Are you refusing comfort from the Lord or the body of believers and how is this aggravating your pain?</a:t>
            </a:r>
            <a:endParaRPr lang="en-US" sz="1400" dirty="0">
              <a:latin typeface="Arial"/>
              <a:cs typeface="Arial"/>
            </a:endParaRPr>
          </a:p>
          <a:p>
            <a:pPr lvl="0"/>
            <a:r>
              <a:rPr lang="en-US" sz="1400" b="1" i="1" dirty="0">
                <a:latin typeface="Arial"/>
                <a:cs typeface="Arial"/>
              </a:rPr>
              <a:t>Thank God for a specific instance of his comfort in your loss this week.</a:t>
            </a:r>
            <a:endParaRPr lang="en-US" sz="1400" dirty="0">
              <a:latin typeface="Arial"/>
              <a:cs typeface="Arial"/>
            </a:endParaRPr>
          </a:p>
          <a:p>
            <a:pPr marL="0" indent="0">
              <a:buNone/>
            </a:pPr>
            <a:endParaRPr lang="en-US" sz="1400" dirty="0">
              <a:latin typeface="Arial"/>
              <a:cs typeface="Arial"/>
            </a:endParaRPr>
          </a:p>
        </p:txBody>
      </p:sp>
    </p:spTree>
    <p:extLst>
      <p:ext uri="{BB962C8B-B14F-4D97-AF65-F5344CB8AC3E}">
        <p14:creationId xmlns:p14="http://schemas.microsoft.com/office/powerpoint/2010/main" val="200326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atin typeface="Arial"/>
                <a:cs typeface="Arial"/>
              </a:rPr>
              <a:t>Village Waiting: Trusting with Faith</a:t>
            </a:r>
            <a:r>
              <a:rPr lang="en-US" sz="2000" dirty="0">
                <a:latin typeface="Arial"/>
                <a:cs typeface="Arial"/>
              </a:rPr>
              <a:t/>
            </a:r>
            <a:br>
              <a:rPr lang="en-US" sz="2000" dirty="0">
                <a:latin typeface="Arial"/>
                <a:cs typeface="Arial"/>
              </a:rPr>
            </a:br>
            <a:endParaRPr lang="en-US" sz="2000" dirty="0">
              <a:latin typeface="Arial"/>
              <a:cs typeface="Arial"/>
            </a:endParaRPr>
          </a:p>
        </p:txBody>
      </p:sp>
      <p:sp>
        <p:nvSpPr>
          <p:cNvPr id="3" name="Content Placeholder 2"/>
          <p:cNvSpPr>
            <a:spLocks noGrp="1"/>
          </p:cNvSpPr>
          <p:nvPr>
            <p:ph idx="1"/>
          </p:nvPr>
        </p:nvSpPr>
        <p:spPr>
          <a:xfrm>
            <a:off x="914400" y="1371600"/>
            <a:ext cx="7313613" cy="4419600"/>
          </a:xfrm>
        </p:spPr>
        <p:txBody>
          <a:bodyPr>
            <a:normAutofit fontScale="77500" lnSpcReduction="20000"/>
          </a:bodyPr>
          <a:lstStyle/>
          <a:p>
            <a:pPr marL="0" indent="0">
              <a:buNone/>
            </a:pPr>
            <a:r>
              <a:rPr lang="en-US" sz="2100" dirty="0">
                <a:latin typeface="Arial"/>
                <a:cs typeface="Arial"/>
              </a:rPr>
              <a:t>“</a:t>
            </a:r>
            <a:r>
              <a:rPr lang="en-US" sz="2100" i="1" dirty="0">
                <a:latin typeface="Arial"/>
                <a:cs typeface="Arial"/>
              </a:rPr>
              <a:t>Waiting is refusing to take over while refusing to give up.” </a:t>
            </a:r>
            <a:r>
              <a:rPr lang="en-US" sz="2100" i="1" dirty="0" err="1">
                <a:latin typeface="Arial"/>
                <a:cs typeface="Arial"/>
              </a:rPr>
              <a:t>Kellemen</a:t>
            </a:r>
            <a:r>
              <a:rPr lang="en-US" sz="2100" i="1" dirty="0">
                <a:latin typeface="Arial"/>
                <a:cs typeface="Arial"/>
              </a:rPr>
              <a:t>, Bob. God’s Lessons for Life’s Losses</a:t>
            </a:r>
            <a:r>
              <a:rPr lang="en-US" sz="2100" i="1" dirty="0" smtClean="0">
                <a:latin typeface="Arial"/>
                <a:cs typeface="Arial"/>
              </a:rPr>
              <a:t>.</a:t>
            </a:r>
          </a:p>
          <a:p>
            <a:pPr marL="0" indent="0">
              <a:buNone/>
            </a:pPr>
            <a:r>
              <a:rPr lang="en-US" sz="2100" b="1" dirty="0" smtClean="0">
                <a:latin typeface="Arial"/>
                <a:cs typeface="Arial"/>
              </a:rPr>
              <a:t>Homework</a:t>
            </a:r>
            <a:r>
              <a:rPr lang="en-US" sz="2100" b="1" dirty="0">
                <a:latin typeface="Arial"/>
                <a:cs typeface="Arial"/>
              </a:rPr>
              <a:t>:</a:t>
            </a:r>
            <a:endParaRPr lang="en-US" sz="2100" dirty="0">
              <a:latin typeface="Arial"/>
              <a:cs typeface="Arial"/>
            </a:endParaRPr>
          </a:p>
          <a:p>
            <a:pPr lvl="0"/>
            <a:r>
              <a:rPr lang="en-US" sz="2100" b="1" i="1" dirty="0">
                <a:latin typeface="Arial"/>
                <a:cs typeface="Arial"/>
              </a:rPr>
              <a:t>Where are you tempted to jump ahead? How are you choosing to trust God’s provision without taking matters into your own hands?</a:t>
            </a:r>
            <a:endParaRPr lang="en-US" sz="2100" dirty="0">
              <a:latin typeface="Arial"/>
              <a:cs typeface="Arial"/>
            </a:endParaRPr>
          </a:p>
          <a:p>
            <a:pPr lvl="0"/>
            <a:r>
              <a:rPr lang="en-US" sz="2100" b="1" i="1" dirty="0">
                <a:latin typeface="Arial"/>
                <a:cs typeface="Arial"/>
              </a:rPr>
              <a:t>What have you experienced as you have chosen to wait on God?</a:t>
            </a:r>
            <a:endParaRPr lang="en-US" sz="2100" dirty="0">
              <a:latin typeface="Arial"/>
              <a:cs typeface="Arial"/>
            </a:endParaRPr>
          </a:p>
          <a:p>
            <a:pPr lvl="0"/>
            <a:r>
              <a:rPr lang="en-US" sz="2100" b="1" i="1" dirty="0">
                <a:latin typeface="Arial"/>
                <a:cs typeface="Arial"/>
              </a:rPr>
              <a:t>Are you resting in his perfect timing and provision knowing he doesn’t provide quick answers? Are you demanding answers still or are you able to rest in the truth that “The secret things belong to the Lord” Deuteronomy 29:29</a:t>
            </a:r>
            <a:endParaRPr lang="en-US" sz="2100" dirty="0">
              <a:latin typeface="Arial"/>
              <a:cs typeface="Arial"/>
            </a:endParaRPr>
          </a:p>
          <a:p>
            <a:pPr lvl="0"/>
            <a:r>
              <a:rPr lang="en-US" sz="2100" b="1" i="1" dirty="0">
                <a:latin typeface="Arial"/>
                <a:cs typeface="Arial"/>
              </a:rPr>
              <a:t>Are you able to surrender your demand to feel better right away, your dependence, your expectations, plans, and dreams?</a:t>
            </a:r>
            <a:endParaRPr lang="en-US" sz="2100" dirty="0">
              <a:latin typeface="Arial"/>
              <a:cs typeface="Arial"/>
            </a:endParaRPr>
          </a:p>
          <a:p>
            <a:endParaRPr lang="en-US" dirty="0"/>
          </a:p>
        </p:txBody>
      </p:sp>
    </p:spTree>
    <p:extLst>
      <p:ext uri="{BB962C8B-B14F-4D97-AF65-F5344CB8AC3E}">
        <p14:creationId xmlns:p14="http://schemas.microsoft.com/office/powerpoint/2010/main" val="605834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5" y="360363"/>
            <a:ext cx="7313613" cy="868362"/>
          </a:xfrm>
        </p:spPr>
        <p:txBody>
          <a:bodyPr/>
          <a:lstStyle/>
          <a:p>
            <a:r>
              <a:rPr lang="en-US" sz="1800" b="1" dirty="0">
                <a:latin typeface="Arial"/>
                <a:cs typeface="Arial"/>
              </a:rPr>
              <a:t>Village Wailing: Groaning with Hope</a:t>
            </a:r>
            <a:r>
              <a:rPr lang="en-US" sz="1800" dirty="0">
                <a:latin typeface="Arial"/>
                <a:cs typeface="Arial"/>
              </a:rPr>
              <a:t/>
            </a:r>
            <a:br>
              <a:rPr lang="en-US" sz="1800" dirty="0">
                <a:latin typeface="Arial"/>
                <a:cs typeface="Arial"/>
              </a:rPr>
            </a:br>
            <a:r>
              <a:rPr lang="en-US" sz="1800" b="1" dirty="0">
                <a:latin typeface="Arial"/>
                <a:cs typeface="Arial"/>
              </a:rPr>
              <a:t> </a:t>
            </a:r>
            <a:r>
              <a:rPr lang="en-US" sz="1800" dirty="0">
                <a:latin typeface="Arial"/>
                <a:cs typeface="Arial"/>
              </a:rPr>
              <a:t/>
            </a:r>
            <a:br>
              <a:rPr lang="en-US" sz="1800" dirty="0">
                <a:latin typeface="Arial"/>
                <a:cs typeface="Arial"/>
              </a:rPr>
            </a:br>
            <a:r>
              <a:rPr lang="en-US" sz="1800" i="1" dirty="0">
                <a:latin typeface="Arial"/>
                <a:cs typeface="Arial"/>
              </a:rPr>
              <a:t>Proverbs 13:12 says, "Hope deferred makes the heart sick, but a hope fulfilled is the tree of life." </a:t>
            </a:r>
            <a:endParaRPr lang="en-US" sz="1800" i="1" dirty="0">
              <a:latin typeface="Arial"/>
              <a:cs typeface="Arial"/>
            </a:endParaRPr>
          </a:p>
        </p:txBody>
      </p:sp>
      <p:sp>
        <p:nvSpPr>
          <p:cNvPr id="3" name="Content Placeholder 2"/>
          <p:cNvSpPr>
            <a:spLocks noGrp="1"/>
          </p:cNvSpPr>
          <p:nvPr>
            <p:ph idx="1"/>
          </p:nvPr>
        </p:nvSpPr>
        <p:spPr/>
        <p:txBody>
          <a:bodyPr>
            <a:normAutofit/>
          </a:bodyPr>
          <a:lstStyle/>
          <a:p>
            <a:pPr marL="0" indent="0">
              <a:buNone/>
            </a:pPr>
            <a:r>
              <a:rPr lang="en-US" sz="1700" b="1" dirty="0">
                <a:latin typeface="Arial"/>
                <a:cs typeface="Arial"/>
              </a:rPr>
              <a:t>Homework:</a:t>
            </a:r>
            <a:endParaRPr lang="en-US" sz="1700" dirty="0">
              <a:latin typeface="Arial"/>
              <a:cs typeface="Arial"/>
            </a:endParaRPr>
          </a:p>
          <a:p>
            <a:pPr lvl="0"/>
            <a:r>
              <a:rPr lang="en-US" sz="1700" b="1" i="1" dirty="0">
                <a:latin typeface="Arial"/>
                <a:cs typeface="Arial"/>
              </a:rPr>
              <a:t>What do you know about Heaven and eternity? How often did you think about it before your loss? How often do you think of it now?</a:t>
            </a:r>
            <a:endParaRPr lang="en-US" sz="1700" dirty="0">
              <a:latin typeface="Arial"/>
              <a:cs typeface="Arial"/>
            </a:endParaRPr>
          </a:p>
          <a:p>
            <a:pPr lvl="0"/>
            <a:r>
              <a:rPr lang="en-US" sz="1700" b="1" i="1" dirty="0">
                <a:latin typeface="Arial"/>
                <a:cs typeface="Arial"/>
              </a:rPr>
              <a:t>How have you been tempted to find your identity in your sorrow?</a:t>
            </a:r>
            <a:endParaRPr lang="en-US" sz="1700" dirty="0">
              <a:latin typeface="Arial"/>
              <a:cs typeface="Arial"/>
            </a:endParaRPr>
          </a:p>
          <a:p>
            <a:pPr lvl="0"/>
            <a:r>
              <a:rPr lang="en-US" sz="1700" b="1" i="1" dirty="0">
                <a:latin typeface="Arial"/>
                <a:cs typeface="Arial"/>
              </a:rPr>
              <a:t>Since your loss, what is your new normal?</a:t>
            </a:r>
            <a:endParaRPr lang="en-US" sz="1700" dirty="0">
              <a:latin typeface="Arial"/>
              <a:cs typeface="Arial"/>
            </a:endParaRPr>
          </a:p>
          <a:p>
            <a:pPr lvl="0"/>
            <a:r>
              <a:rPr lang="en-US" sz="1700" b="1" i="1" dirty="0">
                <a:latin typeface="Arial"/>
                <a:cs typeface="Arial"/>
              </a:rPr>
              <a:t>What has grief taught you?</a:t>
            </a:r>
            <a:endParaRPr lang="en-US" sz="1700" dirty="0">
              <a:latin typeface="Arial"/>
              <a:cs typeface="Arial"/>
            </a:endParaRPr>
          </a:p>
          <a:p>
            <a:endParaRPr lang="en-US" dirty="0"/>
          </a:p>
        </p:txBody>
      </p:sp>
    </p:spTree>
    <p:extLst>
      <p:ext uri="{BB962C8B-B14F-4D97-AF65-F5344CB8AC3E}">
        <p14:creationId xmlns:p14="http://schemas.microsoft.com/office/powerpoint/2010/main" val="71403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a:latin typeface="Arial"/>
                <a:cs typeface="Arial"/>
              </a:rPr>
              <a:t>Village Weaving: Perceiving with Grace</a:t>
            </a:r>
            <a:r>
              <a:rPr lang="en-US" sz="1800" dirty="0">
                <a:latin typeface="Arial"/>
                <a:cs typeface="Arial"/>
              </a:rPr>
              <a:t/>
            </a:r>
            <a:br>
              <a:rPr lang="en-US" sz="1800" dirty="0">
                <a:latin typeface="Arial"/>
                <a:cs typeface="Arial"/>
              </a:rPr>
            </a:br>
            <a:r>
              <a:rPr lang="en-US" sz="1600" dirty="0">
                <a:latin typeface="Arial"/>
                <a:cs typeface="Arial"/>
              </a:rPr>
              <a:t> </a:t>
            </a:r>
            <a:br>
              <a:rPr lang="en-US" sz="1600" dirty="0">
                <a:latin typeface="Arial"/>
                <a:cs typeface="Arial"/>
              </a:rPr>
            </a:br>
            <a:r>
              <a:rPr lang="en-US" sz="1600" i="1" dirty="0">
                <a:latin typeface="Arial"/>
                <a:cs typeface="Arial"/>
              </a:rPr>
              <a:t>“What you believe about the future will change how you live in the present.” </a:t>
            </a:r>
            <a:r>
              <a:rPr lang="en-US" sz="1600" i="1" dirty="0" err="1">
                <a:latin typeface="Arial"/>
                <a:cs typeface="Arial"/>
              </a:rPr>
              <a:t>Nyeri</a:t>
            </a:r>
            <a:r>
              <a:rPr lang="en-US" sz="1600" i="1" dirty="0">
                <a:latin typeface="Arial"/>
                <a:cs typeface="Arial"/>
              </a:rPr>
              <a:t>, Daniel. Everything Sad is Untrue.</a:t>
            </a:r>
            <a:br>
              <a:rPr lang="en-US" sz="1600" i="1" dirty="0">
                <a:latin typeface="Arial"/>
                <a:cs typeface="Arial"/>
              </a:rPr>
            </a:br>
            <a:endParaRPr lang="en-US" sz="1600" i="1" dirty="0">
              <a:latin typeface="Arial"/>
              <a:cs typeface="Arial"/>
            </a:endParaRPr>
          </a:p>
        </p:txBody>
      </p:sp>
      <p:sp>
        <p:nvSpPr>
          <p:cNvPr id="3" name="Content Placeholder 2"/>
          <p:cNvSpPr>
            <a:spLocks noGrp="1"/>
          </p:cNvSpPr>
          <p:nvPr>
            <p:ph idx="1"/>
          </p:nvPr>
        </p:nvSpPr>
        <p:spPr/>
        <p:txBody>
          <a:bodyPr>
            <a:normAutofit/>
          </a:bodyPr>
          <a:lstStyle/>
          <a:p>
            <a:pPr marL="0" indent="0">
              <a:buNone/>
            </a:pPr>
            <a:r>
              <a:rPr lang="en-US" sz="1600" b="1" dirty="0" smtClean="0">
                <a:latin typeface="Arial"/>
                <a:cs typeface="Arial"/>
              </a:rPr>
              <a:t>Homework:</a:t>
            </a:r>
            <a:endParaRPr lang="en-US" sz="1600" dirty="0">
              <a:latin typeface="Arial"/>
              <a:cs typeface="Arial"/>
            </a:endParaRPr>
          </a:p>
          <a:p>
            <a:pPr lvl="0"/>
            <a:r>
              <a:rPr lang="en-US" sz="1600" b="1" i="1" dirty="0">
                <a:latin typeface="Arial"/>
                <a:cs typeface="Arial"/>
              </a:rPr>
              <a:t>Consider the story of Joseph – What good was God up to amidst so much evil?</a:t>
            </a:r>
            <a:endParaRPr lang="en-US" sz="1600" dirty="0">
              <a:latin typeface="Arial"/>
              <a:cs typeface="Arial"/>
            </a:endParaRPr>
          </a:p>
          <a:p>
            <a:pPr lvl="0"/>
            <a:r>
              <a:rPr lang="en-US" sz="1600" b="1" i="1" dirty="0">
                <a:latin typeface="Arial"/>
                <a:cs typeface="Arial"/>
              </a:rPr>
              <a:t>Looking at your suffering where do you doubt that there can be blessing? Where do you see sorrow and joy together in your loss?</a:t>
            </a:r>
            <a:endParaRPr lang="en-US" sz="1600" dirty="0">
              <a:latin typeface="Arial"/>
              <a:cs typeface="Arial"/>
            </a:endParaRPr>
          </a:p>
          <a:p>
            <a:pPr lvl="0"/>
            <a:r>
              <a:rPr lang="en-US" sz="1600" b="1" i="1" dirty="0">
                <a:latin typeface="Arial"/>
                <a:cs typeface="Arial"/>
              </a:rPr>
              <a:t>What was your definition of good prior to the loss of your loved one? Has it changed? What is a gospel centered definition of good?</a:t>
            </a:r>
            <a:endParaRPr lang="en-US" sz="1600" dirty="0">
              <a:latin typeface="Arial"/>
              <a:cs typeface="Arial"/>
            </a:endParaRPr>
          </a:p>
          <a:p>
            <a:endParaRPr lang="en-US" dirty="0"/>
          </a:p>
        </p:txBody>
      </p:sp>
    </p:spTree>
    <p:extLst>
      <p:ext uri="{BB962C8B-B14F-4D97-AF65-F5344CB8AC3E}">
        <p14:creationId xmlns:p14="http://schemas.microsoft.com/office/powerpoint/2010/main" val="355423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6" y="503237"/>
            <a:ext cx="8302624" cy="2179637"/>
          </a:xfrm>
        </p:spPr>
        <p:txBody>
          <a:bodyPr/>
          <a:lstStyle/>
          <a:p>
            <a:r>
              <a:rPr lang="en-US" sz="1800" b="1" dirty="0">
                <a:latin typeface="Arial"/>
                <a:cs typeface="Arial"/>
              </a:rPr>
              <a:t>Village Worshiping: Engaging with Love</a:t>
            </a:r>
            <a:br>
              <a:rPr lang="en-US" sz="1800" b="1" dirty="0">
                <a:latin typeface="Arial"/>
                <a:cs typeface="Arial"/>
              </a:rPr>
            </a:br>
            <a:r>
              <a:rPr lang="en-US" sz="1600" dirty="0"/>
              <a:t> </a:t>
            </a:r>
            <a:br>
              <a:rPr lang="en-US" sz="1600" dirty="0"/>
            </a:br>
            <a:r>
              <a:rPr lang="en-US" sz="1600" i="1" dirty="0">
                <a:latin typeface="Arial"/>
                <a:cs typeface="Arial"/>
              </a:rPr>
              <a:t>“Indeed, I count everything as loss because of the surpassing worth of knowing Christ Jesus my Lord. For his sake I have suffered the loss of all things and count them as rubbish, in order that I may gain Christ and be found in him, not having a righteousness of my own that comes from the law, but that which comes through faith in Christ, the righteousness from God that depends on faith-“ Phil3.8-9</a:t>
            </a:r>
            <a:br>
              <a:rPr lang="en-US" sz="1600" i="1" dirty="0">
                <a:latin typeface="Arial"/>
                <a:cs typeface="Arial"/>
              </a:rPr>
            </a:br>
            <a:endParaRPr lang="en-US" sz="1600" i="1" dirty="0">
              <a:latin typeface="Arial"/>
              <a:cs typeface="Arial"/>
            </a:endParaRPr>
          </a:p>
        </p:txBody>
      </p:sp>
      <p:sp>
        <p:nvSpPr>
          <p:cNvPr id="3" name="Content Placeholder 2"/>
          <p:cNvSpPr>
            <a:spLocks noGrp="1"/>
          </p:cNvSpPr>
          <p:nvPr>
            <p:ph idx="1"/>
          </p:nvPr>
        </p:nvSpPr>
        <p:spPr>
          <a:xfrm>
            <a:off x="914400" y="2290763"/>
            <a:ext cx="7313613" cy="4056062"/>
          </a:xfrm>
        </p:spPr>
        <p:txBody>
          <a:bodyPr>
            <a:normAutofit/>
          </a:bodyPr>
          <a:lstStyle/>
          <a:p>
            <a:pPr marL="0" indent="0">
              <a:buNone/>
            </a:pPr>
            <a:endParaRPr lang="en-US" sz="1600" b="1" i="1" dirty="0" smtClean="0">
              <a:latin typeface="Arial"/>
              <a:cs typeface="Arial"/>
            </a:endParaRPr>
          </a:p>
          <a:p>
            <a:pPr marL="0" indent="0">
              <a:buNone/>
            </a:pPr>
            <a:r>
              <a:rPr lang="en-US" sz="1600" b="1" dirty="0" smtClean="0">
                <a:latin typeface="Arial"/>
                <a:cs typeface="Arial"/>
              </a:rPr>
              <a:t>Homework</a:t>
            </a:r>
            <a:r>
              <a:rPr lang="en-US" sz="1600" b="1" dirty="0">
                <a:latin typeface="Arial"/>
                <a:cs typeface="Arial"/>
              </a:rPr>
              <a:t>:</a:t>
            </a:r>
            <a:endParaRPr lang="en-US" sz="1600" dirty="0">
              <a:latin typeface="Arial"/>
              <a:cs typeface="Arial"/>
            </a:endParaRPr>
          </a:p>
          <a:p>
            <a:pPr lvl="0"/>
            <a:r>
              <a:rPr lang="en-US" sz="1600" b="1" i="1" dirty="0">
                <a:latin typeface="Arial"/>
                <a:cs typeface="Arial"/>
              </a:rPr>
              <a:t>What cisterns have you dug and drank from in your grief?</a:t>
            </a:r>
            <a:endParaRPr lang="en-US" sz="1600" dirty="0">
              <a:latin typeface="Arial"/>
              <a:cs typeface="Arial"/>
            </a:endParaRPr>
          </a:p>
          <a:p>
            <a:pPr lvl="0"/>
            <a:r>
              <a:rPr lang="en-US" sz="1600" b="1" i="1" dirty="0">
                <a:latin typeface="Arial"/>
                <a:cs typeface="Arial"/>
              </a:rPr>
              <a:t>When has intimacy with God been seen as a consolation prize in your suffering? </a:t>
            </a:r>
            <a:endParaRPr lang="en-US" sz="1600" dirty="0">
              <a:latin typeface="Arial"/>
              <a:cs typeface="Arial"/>
            </a:endParaRPr>
          </a:p>
          <a:p>
            <a:pPr lvl="0"/>
            <a:r>
              <a:rPr lang="en-US" sz="1600" b="1" i="1" dirty="0">
                <a:latin typeface="Arial"/>
                <a:cs typeface="Arial"/>
              </a:rPr>
              <a:t>Do you want more of God in your loss or would you want relief more?</a:t>
            </a:r>
            <a:endParaRPr lang="en-US" sz="1600" dirty="0">
              <a:latin typeface="Arial"/>
              <a:cs typeface="Arial"/>
            </a:endParaRPr>
          </a:p>
          <a:p>
            <a:endParaRPr lang="en-US" sz="1600" dirty="0">
              <a:latin typeface="Arial"/>
              <a:cs typeface="Arial"/>
            </a:endParaRPr>
          </a:p>
        </p:txBody>
      </p:sp>
    </p:spTree>
    <p:extLst>
      <p:ext uri="{BB962C8B-B14F-4D97-AF65-F5344CB8AC3E}">
        <p14:creationId xmlns:p14="http://schemas.microsoft.com/office/powerpoint/2010/main" val="266251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136.JPG"/>
          <p:cNvPicPr>
            <a:picLocks noGrp="1" noChangeAspect="1"/>
          </p:cNvPicPr>
          <p:nvPr>
            <p:ph idx="1"/>
          </p:nvPr>
        </p:nvPicPr>
        <p:blipFill>
          <a:blip r:embed="rId2">
            <a:extLst>
              <a:ext uri="{28A0092B-C50C-407E-A947-70E740481C1C}">
                <a14:useLocalDpi xmlns:a14="http://schemas.microsoft.com/office/drawing/2010/main" val="0"/>
              </a:ext>
            </a:extLst>
          </a:blip>
          <a:srcRect t="24539" b="24539"/>
          <a:stretch>
            <a:fillRect/>
          </a:stretch>
        </p:blipFill>
        <p:spPr>
          <a:xfrm>
            <a:off x="914400" y="666750"/>
            <a:ext cx="7313613" cy="5207000"/>
          </a:xfrm>
        </p:spPr>
      </p:pic>
    </p:spTree>
    <p:extLst>
      <p:ext uri="{BB962C8B-B14F-4D97-AF65-F5344CB8AC3E}">
        <p14:creationId xmlns:p14="http://schemas.microsoft.com/office/powerpoint/2010/main" val="235233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313613" cy="1231900"/>
          </a:xfrm>
        </p:spPr>
        <p:txBody>
          <a:bodyPr/>
          <a:lstStyle/>
          <a:p>
            <a:r>
              <a:rPr lang="en-US" sz="1400" b="1" dirty="0" smtClean="0">
                <a:latin typeface="Arial"/>
                <a:cs typeface="Arial"/>
              </a:rPr>
              <a:t>“God </a:t>
            </a:r>
            <a:r>
              <a:rPr lang="en-US" sz="1400" b="1" dirty="0">
                <a:latin typeface="Arial"/>
                <a:cs typeface="Arial"/>
              </a:rPr>
              <a:t>will take us where we do not want to go in order to produce in us what we could not achieve on our own.” Tripp, Paul David</a:t>
            </a:r>
            <a:r>
              <a:rPr lang="en-US" sz="1400" dirty="0">
                <a:latin typeface="Arial"/>
                <a:cs typeface="Arial"/>
              </a:rPr>
              <a:t/>
            </a:r>
            <a:br>
              <a:rPr lang="en-US" sz="1400" dirty="0">
                <a:latin typeface="Arial"/>
                <a:cs typeface="Arial"/>
              </a:rPr>
            </a:br>
            <a:r>
              <a:rPr lang="en-US" sz="1400" b="1" dirty="0">
                <a:latin typeface="Arial"/>
                <a:cs typeface="Arial"/>
              </a:rPr>
              <a:t> </a:t>
            </a:r>
            <a:r>
              <a:rPr lang="en-US" sz="1400" dirty="0">
                <a:latin typeface="Arial"/>
                <a:cs typeface="Arial"/>
              </a:rPr>
              <a:t/>
            </a:r>
            <a:br>
              <a:rPr lang="en-US" sz="1400" dirty="0">
                <a:latin typeface="Arial"/>
                <a:cs typeface="Arial"/>
              </a:rPr>
            </a:br>
            <a:r>
              <a:rPr lang="en-US" sz="1400" b="1" dirty="0">
                <a:latin typeface="Arial"/>
                <a:cs typeface="Arial"/>
              </a:rPr>
              <a:t>“It is better to go to a house of mourning than to go to a house of feasting, for death is the destiny of everyone; the living should take this to heart.” Ecclesiastes 7:2</a:t>
            </a:r>
            <a:r>
              <a:rPr lang="en-US" sz="1400" dirty="0">
                <a:latin typeface="Arial"/>
                <a:cs typeface="Arial"/>
              </a:rPr>
              <a:t/>
            </a:r>
            <a:br>
              <a:rPr lang="en-US" sz="1400" dirty="0">
                <a:latin typeface="Arial"/>
                <a:cs typeface="Arial"/>
              </a:rPr>
            </a:br>
            <a:endParaRPr lang="en-US" sz="1400" dirty="0">
              <a:latin typeface="Arial"/>
              <a:cs typeface="Arial"/>
            </a:endParaRPr>
          </a:p>
        </p:txBody>
      </p:sp>
      <p:pic>
        <p:nvPicPr>
          <p:cNvPr id="4" name="Content Placeholder 3" descr="image.jpg"/>
          <p:cNvPicPr>
            <a:picLocks noGrp="1" noChangeAspect="1"/>
          </p:cNvPicPr>
          <p:nvPr>
            <p:ph idx="1"/>
          </p:nvPr>
        </p:nvPicPr>
        <p:blipFill>
          <a:blip r:embed="rId2">
            <a:extLst>
              <a:ext uri="{28A0092B-C50C-407E-A947-70E740481C1C}">
                <a14:useLocalDpi xmlns:a14="http://schemas.microsoft.com/office/drawing/2010/main" val="0"/>
              </a:ext>
            </a:extLst>
          </a:blip>
          <a:srcRect l="-53412" r="-53412"/>
          <a:stretch>
            <a:fillRect/>
          </a:stretch>
        </p:blipFill>
        <p:spPr>
          <a:xfrm>
            <a:off x="914400" y="1735138"/>
            <a:ext cx="7313613" cy="4714875"/>
          </a:xfrm>
        </p:spPr>
      </p:pic>
    </p:spTree>
    <p:extLst>
      <p:ext uri="{BB962C8B-B14F-4D97-AF65-F5344CB8AC3E}">
        <p14:creationId xmlns:p14="http://schemas.microsoft.com/office/powerpoint/2010/main" val="25347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4476"/>
            <a:ext cx="7313613" cy="1490662"/>
          </a:xfrm>
        </p:spPr>
        <p:txBody>
          <a:bodyPr/>
          <a:lstStyle/>
          <a:p>
            <a:r>
              <a:rPr lang="en-US" sz="1400" b="1" dirty="0" smtClean="0">
                <a:latin typeface="Arial"/>
                <a:cs typeface="Arial"/>
              </a:rPr>
              <a:t/>
            </a:r>
            <a:br>
              <a:rPr lang="en-US" sz="1400" b="1" dirty="0" smtClean="0">
                <a:latin typeface="Arial"/>
                <a:cs typeface="Arial"/>
              </a:rPr>
            </a:br>
            <a:r>
              <a:rPr lang="en-US" sz="1400" b="1" dirty="0">
                <a:latin typeface="Arial"/>
                <a:cs typeface="Arial"/>
              </a:rPr>
              <a:t/>
            </a:r>
            <a:br>
              <a:rPr lang="en-US" sz="1400" b="1" dirty="0">
                <a:latin typeface="Arial"/>
                <a:cs typeface="Arial"/>
              </a:rPr>
            </a:br>
            <a:r>
              <a:rPr lang="en-US" sz="1400" b="1" dirty="0" smtClean="0">
                <a:latin typeface="Arial"/>
                <a:cs typeface="Arial"/>
              </a:rPr>
              <a:t/>
            </a:r>
            <a:br>
              <a:rPr lang="en-US" sz="1400" b="1" dirty="0" smtClean="0">
                <a:latin typeface="Arial"/>
                <a:cs typeface="Arial"/>
              </a:rPr>
            </a:br>
            <a:r>
              <a:rPr lang="en-US" sz="1600" i="1" dirty="0" smtClean="0">
                <a:latin typeface="Arial"/>
                <a:cs typeface="Arial"/>
              </a:rPr>
              <a:t>“</a:t>
            </a:r>
            <a:r>
              <a:rPr lang="en-US" sz="1600" i="1" dirty="0">
                <a:latin typeface="Arial"/>
                <a:cs typeface="Arial"/>
              </a:rPr>
              <a:t>Grief is not a series of stages that you complete in some stereotypical consecutive order. Grief is a very individual process—a personal journey that we take with </a:t>
            </a:r>
            <a:r>
              <a:rPr lang="en-US" sz="1600" i="1" dirty="0" smtClean="0">
                <a:latin typeface="Arial"/>
                <a:cs typeface="Arial"/>
              </a:rPr>
              <a:t>our personal </a:t>
            </a:r>
            <a:r>
              <a:rPr lang="en-US" sz="1600" i="1" dirty="0">
                <a:latin typeface="Arial"/>
                <a:cs typeface="Arial"/>
              </a:rPr>
              <a:t>suffering Savior.” </a:t>
            </a:r>
            <a:r>
              <a:rPr lang="en-US" sz="1600" i="1" dirty="0" err="1">
                <a:latin typeface="Arial"/>
                <a:cs typeface="Arial"/>
              </a:rPr>
              <a:t>Kellemen</a:t>
            </a:r>
            <a:r>
              <a:rPr lang="en-US" sz="1600" i="1" dirty="0">
                <a:latin typeface="Arial"/>
                <a:cs typeface="Arial"/>
              </a:rPr>
              <a:t>, Bob. Grief: Walking with Jesus</a:t>
            </a:r>
            <a:br>
              <a:rPr lang="en-US" sz="1600" i="1" dirty="0">
                <a:latin typeface="Arial"/>
                <a:cs typeface="Arial"/>
              </a:rPr>
            </a:br>
            <a:endParaRPr lang="en-US" sz="1600" i="1" dirty="0">
              <a:latin typeface="Arial"/>
              <a:cs typeface="Arial"/>
            </a:endParaRPr>
          </a:p>
        </p:txBody>
      </p:sp>
      <p:sp>
        <p:nvSpPr>
          <p:cNvPr id="3" name="Content Placeholder 2"/>
          <p:cNvSpPr>
            <a:spLocks noGrp="1"/>
          </p:cNvSpPr>
          <p:nvPr>
            <p:ph idx="1"/>
          </p:nvPr>
        </p:nvSpPr>
        <p:spPr>
          <a:xfrm>
            <a:off x="914400" y="1735138"/>
            <a:ext cx="7313613" cy="4456112"/>
          </a:xfrm>
        </p:spPr>
        <p:txBody>
          <a:bodyPr>
            <a:noAutofit/>
          </a:bodyPr>
          <a:lstStyle/>
          <a:p>
            <a:pPr marL="0" indent="0">
              <a:buNone/>
            </a:pPr>
            <a:r>
              <a:rPr lang="en-US" sz="1400" b="1" dirty="0" smtClean="0">
                <a:latin typeface="Arial"/>
                <a:cs typeface="Arial"/>
              </a:rPr>
              <a:t>.</a:t>
            </a:r>
            <a:r>
              <a:rPr lang="en-US" sz="1400" dirty="0" smtClean="0">
                <a:latin typeface="Arial"/>
                <a:cs typeface="Arial"/>
              </a:rPr>
              <a:t> </a:t>
            </a:r>
          </a:p>
          <a:p>
            <a:r>
              <a:rPr lang="en-US" sz="1400" i="1" dirty="0" smtClean="0">
                <a:latin typeface="Arial"/>
                <a:cs typeface="Arial"/>
              </a:rPr>
              <a:t>Elizabeth </a:t>
            </a:r>
            <a:r>
              <a:rPr lang="en-US" sz="1400" i="1" dirty="0" err="1">
                <a:latin typeface="Arial"/>
                <a:cs typeface="Arial"/>
              </a:rPr>
              <a:t>Kubler</a:t>
            </a:r>
            <a:r>
              <a:rPr lang="en-US" sz="1400" i="1" dirty="0">
                <a:latin typeface="Arial"/>
                <a:cs typeface="Arial"/>
              </a:rPr>
              <a:t>-</a:t>
            </a:r>
            <a:r>
              <a:rPr lang="en-US" sz="1400" i="1" dirty="0" smtClean="0">
                <a:latin typeface="Arial"/>
                <a:cs typeface="Arial"/>
              </a:rPr>
              <a:t>Ross, Secular Model of Grief</a:t>
            </a:r>
            <a:endParaRPr lang="en-US" sz="1400" i="1" dirty="0">
              <a:latin typeface="Arial"/>
              <a:cs typeface="Arial"/>
            </a:endParaRPr>
          </a:p>
          <a:p>
            <a:r>
              <a:rPr lang="en-US" sz="1200" dirty="0" smtClean="0">
                <a:latin typeface="Arial"/>
                <a:cs typeface="Arial"/>
              </a:rPr>
              <a:t>• </a:t>
            </a:r>
            <a:r>
              <a:rPr lang="en-US" sz="1200" dirty="0">
                <a:latin typeface="Arial"/>
                <a:cs typeface="Arial"/>
              </a:rPr>
              <a:t>Denial: This is the shock reaction. “It can’t be true.” “No, not me.” We refuse to believe what happened.</a:t>
            </a:r>
          </a:p>
          <a:p>
            <a:r>
              <a:rPr lang="en-US" sz="1200" dirty="0">
                <a:latin typeface="Arial"/>
                <a:cs typeface="Arial"/>
              </a:rPr>
              <a:t>• Anger: Resentment grows. “Why me?” “Why my child?” “This isn’t fair!” We direct blame toward God, others, and ourselves. We feel agitated, irritated, moody, and on edge.</a:t>
            </a:r>
          </a:p>
          <a:p>
            <a:r>
              <a:rPr lang="en-US" sz="1200" dirty="0">
                <a:latin typeface="Arial"/>
                <a:cs typeface="Arial"/>
              </a:rPr>
              <a:t>• Bargaining: We try to make a deal, insisting that things be the way they used to be. “God, if You heal my little girl, then I’ll never drink again.” We call a temporary truce with God.</a:t>
            </a:r>
          </a:p>
          <a:p>
            <a:r>
              <a:rPr lang="en-US" sz="1200" dirty="0">
                <a:latin typeface="Arial"/>
                <a:cs typeface="Arial"/>
              </a:rPr>
              <a:t>• Depression: Now we say, “Yes, me.” The courage to admit our loss brings sadness (which can be healthy mourning and grieving) and/or hopelessness (which is unhealthy mourning and grieving).</a:t>
            </a:r>
          </a:p>
          <a:p>
            <a:r>
              <a:rPr lang="en-US" sz="1200" dirty="0">
                <a:latin typeface="Arial"/>
                <a:cs typeface="Arial"/>
              </a:rPr>
              <a:t>• Acceptance: Now we face our loss calmly. It is a time of silent reflection and regrouping. “Life has to go on. How? What do I do now?”</a:t>
            </a:r>
          </a:p>
          <a:p>
            <a:r>
              <a:rPr lang="en-US" sz="1400" dirty="0">
                <a:latin typeface="Arial"/>
                <a:cs typeface="Arial"/>
              </a:rPr>
              <a:t> </a:t>
            </a:r>
          </a:p>
        </p:txBody>
      </p:sp>
    </p:spTree>
    <p:extLst>
      <p:ext uri="{BB962C8B-B14F-4D97-AF65-F5344CB8AC3E}">
        <p14:creationId xmlns:p14="http://schemas.microsoft.com/office/powerpoint/2010/main" val="3604637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125" y="746125"/>
            <a:ext cx="8032749" cy="5397500"/>
          </a:xfrm>
        </p:spPr>
        <p:txBody>
          <a:bodyPr>
            <a:normAutofit/>
          </a:bodyPr>
          <a:lstStyle/>
          <a:p>
            <a:pPr marL="0" indent="0">
              <a:buNone/>
            </a:pPr>
            <a:r>
              <a:rPr lang="en-US" sz="1800" b="1" dirty="0"/>
              <a:t>“For everything there is a season, and a time for every matter under heaven:</a:t>
            </a:r>
            <a:endParaRPr lang="en-US" sz="1800" dirty="0"/>
          </a:p>
          <a:p>
            <a:pPr marL="0" indent="0">
              <a:buNone/>
            </a:pPr>
            <a:r>
              <a:rPr lang="en-US" sz="1800" b="1" dirty="0" smtClean="0"/>
              <a:t>a </a:t>
            </a:r>
            <a:r>
              <a:rPr lang="en-US" sz="1800" b="1" dirty="0"/>
              <a:t>time to be born, and a time to die;</a:t>
            </a:r>
            <a:endParaRPr lang="en-US" sz="1800" dirty="0"/>
          </a:p>
          <a:p>
            <a:pPr marL="0" indent="0">
              <a:buNone/>
            </a:pPr>
            <a:r>
              <a:rPr lang="en-US" sz="1800" b="1" dirty="0"/>
              <a:t>a time to plant, and a time to pluck up what is planted;</a:t>
            </a:r>
            <a:endParaRPr lang="en-US" sz="1800" dirty="0"/>
          </a:p>
          <a:p>
            <a:pPr marL="0" indent="0">
              <a:buNone/>
            </a:pPr>
            <a:r>
              <a:rPr lang="en-US" sz="1800" b="1" dirty="0"/>
              <a:t>a time to kill, and a time to heal;</a:t>
            </a:r>
            <a:endParaRPr lang="en-US" sz="1800" dirty="0"/>
          </a:p>
          <a:p>
            <a:pPr marL="0" indent="0">
              <a:buNone/>
            </a:pPr>
            <a:r>
              <a:rPr lang="en-US" sz="1800" b="1" dirty="0"/>
              <a:t>a time to break down, and a time to build up;</a:t>
            </a:r>
            <a:endParaRPr lang="en-US" sz="1800" dirty="0"/>
          </a:p>
          <a:p>
            <a:pPr marL="0" indent="0">
              <a:buNone/>
            </a:pPr>
            <a:r>
              <a:rPr lang="en-US" sz="1800" b="1" dirty="0"/>
              <a:t>a time to weep, and a time to laugh;</a:t>
            </a:r>
            <a:endParaRPr lang="en-US" sz="1800" dirty="0"/>
          </a:p>
          <a:p>
            <a:pPr marL="0" indent="0">
              <a:buNone/>
            </a:pPr>
            <a:r>
              <a:rPr lang="en-US" sz="1800" b="1" dirty="0"/>
              <a:t>a time to mourn, and a time to dance; Eccles3.1-4</a:t>
            </a:r>
            <a:endParaRPr lang="en-US" sz="1800" dirty="0"/>
          </a:p>
          <a:p>
            <a:pPr marL="0" indent="0">
              <a:buNone/>
            </a:pPr>
            <a:r>
              <a:rPr lang="en-US" sz="1400" dirty="0"/>
              <a:t> </a:t>
            </a:r>
          </a:p>
          <a:p>
            <a:pPr marL="0" indent="0">
              <a:buNone/>
            </a:pPr>
            <a:r>
              <a:rPr lang="en-US" sz="1600" i="1" dirty="0">
                <a:latin typeface="Arial"/>
                <a:cs typeface="Arial"/>
              </a:rPr>
              <a:t>God's path prepares us to navigate through pain towards hope in Christ - from mourning to maturing</a:t>
            </a:r>
            <a:r>
              <a:rPr lang="en-US" sz="1600" i="1" dirty="0" smtClean="0">
                <a:latin typeface="Arial"/>
                <a:cs typeface="Arial"/>
              </a:rPr>
              <a:t>. </a:t>
            </a:r>
            <a:endParaRPr lang="en-US" sz="1400" dirty="0">
              <a:latin typeface="Arial"/>
              <a:cs typeface="Arial"/>
            </a:endParaRPr>
          </a:p>
        </p:txBody>
      </p:sp>
    </p:spTree>
    <p:extLst>
      <p:ext uri="{BB962C8B-B14F-4D97-AF65-F5344CB8AC3E}">
        <p14:creationId xmlns:p14="http://schemas.microsoft.com/office/powerpoint/2010/main" val="127758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9830.jpg"/>
          <p:cNvPicPr>
            <a:picLocks noGrp="1" noChangeAspect="1"/>
          </p:cNvPicPr>
          <p:nvPr>
            <p:ph idx="1"/>
          </p:nvPr>
        </p:nvPicPr>
        <p:blipFill>
          <a:blip r:embed="rId2" cstate="print">
            <a:extLst>
              <a:ext uri="{28A0092B-C50C-407E-A947-70E740481C1C}">
                <a14:useLocalDpi xmlns:a14="http://schemas.microsoft.com/office/drawing/2010/main" val="0"/>
              </a:ext>
            </a:extLst>
          </a:blip>
          <a:srcRect l="-51664" r="-51664"/>
          <a:stretch>
            <a:fillRect/>
          </a:stretch>
        </p:blipFill>
        <p:spPr>
          <a:xfrm>
            <a:off x="333376" y="428625"/>
            <a:ext cx="8588374" cy="5842000"/>
          </a:xfrm>
        </p:spPr>
      </p:pic>
    </p:spTree>
    <p:extLst>
      <p:ext uri="{BB962C8B-B14F-4D97-AF65-F5344CB8AC3E}">
        <p14:creationId xmlns:p14="http://schemas.microsoft.com/office/powerpoint/2010/main" val="87665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9834.jpg"/>
          <p:cNvPicPr>
            <a:picLocks noGrp="1" noChangeAspect="1"/>
          </p:cNvPicPr>
          <p:nvPr>
            <p:ph idx="1"/>
          </p:nvPr>
        </p:nvPicPr>
        <p:blipFill>
          <a:blip r:embed="rId2" cstate="print">
            <a:extLst>
              <a:ext uri="{28A0092B-C50C-407E-A947-70E740481C1C}">
                <a14:useLocalDpi xmlns:a14="http://schemas.microsoft.com/office/drawing/2010/main" val="0"/>
              </a:ext>
            </a:extLst>
          </a:blip>
          <a:srcRect l="-64773" r="-64773"/>
          <a:stretch>
            <a:fillRect/>
          </a:stretch>
        </p:blipFill>
        <p:spPr>
          <a:xfrm>
            <a:off x="-777875" y="365125"/>
            <a:ext cx="9921875" cy="6000750"/>
          </a:xfrm>
        </p:spPr>
      </p:pic>
    </p:spTree>
    <p:extLst>
      <p:ext uri="{BB962C8B-B14F-4D97-AF65-F5344CB8AC3E}">
        <p14:creationId xmlns:p14="http://schemas.microsoft.com/office/powerpoint/2010/main" val="10261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a:latin typeface="Arial"/>
                <a:cs typeface="Arial"/>
              </a:rPr>
              <a:t>Village Candor: Honesty with myself.</a:t>
            </a:r>
            <a:r>
              <a:rPr lang="en-US" sz="1800" dirty="0">
                <a:latin typeface="Arial"/>
                <a:cs typeface="Arial"/>
              </a:rPr>
              <a:t/>
            </a:r>
            <a:br>
              <a:rPr lang="en-US" sz="1800" dirty="0">
                <a:latin typeface="Arial"/>
                <a:cs typeface="Arial"/>
              </a:rPr>
            </a:br>
            <a:endParaRPr lang="en-US" sz="1800" dirty="0">
              <a:latin typeface="Arial"/>
              <a:cs typeface="Arial"/>
            </a:endParaRPr>
          </a:p>
        </p:txBody>
      </p:sp>
      <p:sp>
        <p:nvSpPr>
          <p:cNvPr id="3" name="Content Placeholder 2"/>
          <p:cNvSpPr>
            <a:spLocks noGrp="1"/>
          </p:cNvSpPr>
          <p:nvPr>
            <p:ph idx="1"/>
          </p:nvPr>
        </p:nvSpPr>
        <p:spPr>
          <a:xfrm>
            <a:off x="914400" y="1592262"/>
            <a:ext cx="7313613" cy="4598987"/>
          </a:xfrm>
        </p:spPr>
        <p:txBody>
          <a:bodyPr>
            <a:normAutofit/>
          </a:bodyPr>
          <a:lstStyle/>
          <a:p>
            <a:pPr marL="0" indent="0">
              <a:buNone/>
            </a:pPr>
            <a:r>
              <a:rPr lang="en-US" sz="1600" b="1" dirty="0">
                <a:latin typeface="Arial"/>
                <a:cs typeface="Arial"/>
              </a:rPr>
              <a:t>Homework:</a:t>
            </a:r>
            <a:endParaRPr lang="en-US" sz="1600" dirty="0">
              <a:latin typeface="Arial"/>
              <a:cs typeface="Arial"/>
            </a:endParaRPr>
          </a:p>
          <a:p>
            <a:pPr lvl="0"/>
            <a:r>
              <a:rPr lang="en-US" sz="1600" b="1" i="1" dirty="0">
                <a:latin typeface="Arial"/>
                <a:cs typeface="Arial"/>
              </a:rPr>
              <a:t>Looking to the story of Job, who tore his robe, shaved his head, and fell in worship, we can reflect on his external losses and internal struggles. What did he lose on the outside? What internal challenges did he face? What did God say about his response in 1:22?</a:t>
            </a:r>
            <a:endParaRPr lang="en-US" sz="1600" dirty="0">
              <a:latin typeface="Arial"/>
              <a:cs typeface="Arial"/>
            </a:endParaRPr>
          </a:p>
          <a:p>
            <a:pPr lvl="0"/>
            <a:r>
              <a:rPr lang="en-US" sz="1600" b="1" i="1" dirty="0">
                <a:latin typeface="Arial"/>
                <a:cs typeface="Arial"/>
              </a:rPr>
              <a:t>What did I lose? What is missing? What has changed as a result? What has changed about my identity?</a:t>
            </a:r>
            <a:endParaRPr lang="en-US" sz="1600" dirty="0">
              <a:latin typeface="Arial"/>
              <a:cs typeface="Arial"/>
            </a:endParaRPr>
          </a:p>
          <a:p>
            <a:r>
              <a:rPr lang="en-US" sz="1600" b="1" i="1" dirty="0">
                <a:latin typeface="Arial"/>
                <a:cs typeface="Arial"/>
              </a:rPr>
              <a:t> How do I feel? How has that affected me – emotionally, physically, relationally, spiritually?</a:t>
            </a:r>
            <a:r>
              <a:rPr lang="en-US" sz="1600" dirty="0">
                <a:latin typeface="Arial"/>
                <a:cs typeface="Arial"/>
              </a:rPr>
              <a:t> </a:t>
            </a:r>
            <a:endParaRPr lang="en-US" sz="1600" dirty="0" smtClean="0">
              <a:latin typeface="Arial"/>
              <a:cs typeface="Arial"/>
            </a:endParaRPr>
          </a:p>
          <a:p>
            <a:pPr marL="0" indent="0">
              <a:buNone/>
            </a:pPr>
            <a:r>
              <a:rPr lang="en-US" sz="1600" i="1" dirty="0">
                <a:latin typeface="Arial"/>
                <a:cs typeface="Arial"/>
              </a:rPr>
              <a:t>Then Job arose and tore his robe and shaved his head and fell on the ground and worshiped. And he said, “Naked I came from my mother's womb, and naked shall I return. The </a:t>
            </a:r>
            <a:r>
              <a:rPr lang="en-US" sz="1600" i="1" cap="small" dirty="0">
                <a:latin typeface="Arial"/>
                <a:cs typeface="Arial"/>
              </a:rPr>
              <a:t>Lord</a:t>
            </a:r>
            <a:r>
              <a:rPr lang="en-US" sz="1600" i="1" dirty="0">
                <a:latin typeface="Arial"/>
                <a:cs typeface="Arial"/>
              </a:rPr>
              <a:t> gave, and the </a:t>
            </a:r>
            <a:r>
              <a:rPr lang="en-US" sz="1600" i="1" cap="small" dirty="0">
                <a:latin typeface="Arial"/>
                <a:cs typeface="Arial"/>
              </a:rPr>
              <a:t>Lord</a:t>
            </a:r>
            <a:r>
              <a:rPr lang="en-US" sz="1600" i="1" dirty="0">
                <a:latin typeface="Arial"/>
                <a:cs typeface="Arial"/>
              </a:rPr>
              <a:t> has taken away; blessed be the name of the </a:t>
            </a:r>
            <a:r>
              <a:rPr lang="en-US" sz="1600" i="1" cap="small" dirty="0">
                <a:latin typeface="Arial"/>
                <a:cs typeface="Arial"/>
              </a:rPr>
              <a:t>Lord</a:t>
            </a:r>
            <a:r>
              <a:rPr lang="en-US" sz="1600" i="1" dirty="0">
                <a:latin typeface="Arial"/>
                <a:cs typeface="Arial"/>
              </a:rPr>
              <a:t>.” In all this Job did not sin or charge God with wrong. Job 1:20-22</a:t>
            </a:r>
          </a:p>
          <a:p>
            <a:pPr marL="0" indent="0">
              <a:buNone/>
            </a:pPr>
            <a:endParaRPr lang="en-US" sz="1400" dirty="0">
              <a:latin typeface="Arial"/>
              <a:cs typeface="Arial"/>
            </a:endParaRPr>
          </a:p>
        </p:txBody>
      </p:sp>
    </p:spTree>
    <p:extLst>
      <p:ext uri="{BB962C8B-B14F-4D97-AF65-F5344CB8AC3E}">
        <p14:creationId xmlns:p14="http://schemas.microsoft.com/office/powerpoint/2010/main" val="171673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b="1" dirty="0">
                <a:latin typeface="Arial"/>
                <a:cs typeface="Arial"/>
              </a:rPr>
              <a:t>Village Complaint: Honesty with God</a:t>
            </a:r>
            <a:r>
              <a:rPr lang="en-US" sz="1800" dirty="0"/>
              <a:t/>
            </a:r>
            <a:br>
              <a:rPr lang="en-US" sz="1800" dirty="0"/>
            </a:br>
            <a:endParaRPr lang="en-US" sz="1800" dirty="0">
              <a:latin typeface="Arial"/>
              <a:cs typeface="Arial"/>
            </a:endParaRPr>
          </a:p>
        </p:txBody>
      </p:sp>
      <p:sp>
        <p:nvSpPr>
          <p:cNvPr id="3" name="Content Placeholder 2"/>
          <p:cNvSpPr>
            <a:spLocks noGrp="1"/>
          </p:cNvSpPr>
          <p:nvPr>
            <p:ph idx="1"/>
          </p:nvPr>
        </p:nvSpPr>
        <p:spPr>
          <a:xfrm>
            <a:off x="571500" y="1376363"/>
            <a:ext cx="7656513" cy="4456112"/>
          </a:xfrm>
        </p:spPr>
        <p:txBody>
          <a:bodyPr>
            <a:normAutofit fontScale="92500" lnSpcReduction="20000"/>
          </a:bodyPr>
          <a:lstStyle/>
          <a:p>
            <a:pPr marL="0" indent="0">
              <a:buNone/>
            </a:pPr>
            <a:r>
              <a:rPr lang="en-US" sz="1900" i="1" dirty="0">
                <a:latin typeface="Arial"/>
                <a:cs typeface="Arial"/>
              </a:rPr>
              <a:t>“And he took a piece of broken pottery with which to scrape himself while he sat in the ashes. Then his wife said to him, "Do you still hold fast your integrity? Curse God and die." But he said to her, "You speak as one of the foolish women would speak. Shall we receive good from God, and shall we not receive evil?" In all this Job did not sin with his lips.” Job2.8-10</a:t>
            </a:r>
          </a:p>
          <a:p>
            <a:pPr marL="0" indent="0">
              <a:buNone/>
            </a:pPr>
            <a:r>
              <a:rPr lang="en-US" sz="1900" b="1" dirty="0" smtClean="0">
                <a:latin typeface="Arial"/>
                <a:cs typeface="Arial"/>
              </a:rPr>
              <a:t>Homework</a:t>
            </a:r>
            <a:r>
              <a:rPr lang="en-US" sz="1900" b="1" dirty="0">
                <a:latin typeface="Arial"/>
                <a:cs typeface="Arial"/>
              </a:rPr>
              <a:t>:</a:t>
            </a:r>
            <a:endParaRPr lang="en-US" sz="1900" dirty="0">
              <a:latin typeface="Arial"/>
              <a:cs typeface="Arial"/>
            </a:endParaRPr>
          </a:p>
          <a:p>
            <a:pPr lvl="0"/>
            <a:r>
              <a:rPr lang="en-US" sz="1900" b="1" i="1" dirty="0">
                <a:latin typeface="Arial"/>
                <a:cs typeface="Arial"/>
              </a:rPr>
              <a:t>Where have you judged God in your grief? What was your expectation of him? Have you humbly confessed this to him ?</a:t>
            </a:r>
            <a:endParaRPr lang="en-US" sz="1900" dirty="0">
              <a:latin typeface="Arial"/>
              <a:cs typeface="Arial"/>
            </a:endParaRPr>
          </a:p>
          <a:p>
            <a:pPr lvl="0"/>
            <a:r>
              <a:rPr lang="en-US" sz="1900" b="1" i="1" dirty="0">
                <a:latin typeface="Arial"/>
                <a:cs typeface="Arial"/>
              </a:rPr>
              <a:t>Were it not for the grace of God and his mercy what would your life be like?</a:t>
            </a:r>
            <a:endParaRPr lang="en-US" sz="1900" dirty="0">
              <a:latin typeface="Arial"/>
              <a:cs typeface="Arial"/>
            </a:endParaRPr>
          </a:p>
          <a:p>
            <a:pPr lvl="0"/>
            <a:r>
              <a:rPr lang="en-US" sz="1900" b="1" i="1" dirty="0">
                <a:latin typeface="Arial"/>
                <a:cs typeface="Arial"/>
              </a:rPr>
              <a:t>Read Lamentations 3:1-33 and identify the 4 aspects of lament. (Do this after Marks session on Friday afternoon.)</a:t>
            </a:r>
            <a:endParaRPr lang="en-US" sz="1900" dirty="0">
              <a:latin typeface="Arial"/>
              <a:cs typeface="Arial"/>
            </a:endParaRPr>
          </a:p>
          <a:p>
            <a:pPr lvl="0"/>
            <a:r>
              <a:rPr lang="en-US" sz="1900" b="1" i="1" dirty="0">
                <a:latin typeface="Arial"/>
                <a:cs typeface="Arial"/>
              </a:rPr>
              <a:t>Write your own lament.</a:t>
            </a:r>
            <a:endParaRPr lang="en-US" sz="1900" dirty="0">
              <a:latin typeface="Arial"/>
              <a:cs typeface="Arial"/>
            </a:endParaRPr>
          </a:p>
          <a:p>
            <a:endParaRPr lang="en-US" sz="1600" dirty="0">
              <a:latin typeface="Arial"/>
              <a:cs typeface="Arial"/>
            </a:endParaRPr>
          </a:p>
        </p:txBody>
      </p:sp>
    </p:spTree>
    <p:extLst>
      <p:ext uri="{BB962C8B-B14F-4D97-AF65-F5344CB8AC3E}">
        <p14:creationId xmlns:p14="http://schemas.microsoft.com/office/powerpoint/2010/main" val="328483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8625"/>
            <a:ext cx="7313613" cy="1149350"/>
          </a:xfrm>
        </p:spPr>
        <p:txBody>
          <a:bodyPr/>
          <a:lstStyle/>
          <a:p>
            <a:r>
              <a:rPr lang="en-US" sz="1800" b="1" dirty="0">
                <a:latin typeface="Arial"/>
                <a:cs typeface="Arial"/>
              </a:rPr>
              <a:t>Village Cry: Ask for God’s Help</a:t>
            </a:r>
            <a:r>
              <a:rPr lang="en-US" sz="1800" dirty="0">
                <a:latin typeface="Arial"/>
                <a:cs typeface="Arial"/>
              </a:rPr>
              <a:t/>
            </a:r>
            <a:br>
              <a:rPr lang="en-US" sz="1800" dirty="0">
                <a:latin typeface="Arial"/>
                <a:cs typeface="Arial"/>
              </a:rPr>
            </a:br>
            <a:r>
              <a:rPr lang="en-US" sz="1800" dirty="0" smtClean="0">
                <a:latin typeface="Arial"/>
                <a:cs typeface="Arial"/>
              </a:rPr>
              <a:t/>
            </a:r>
            <a:br>
              <a:rPr lang="en-US" sz="1800" dirty="0" smtClean="0">
                <a:latin typeface="Arial"/>
                <a:cs typeface="Arial"/>
              </a:rPr>
            </a:br>
            <a:r>
              <a:rPr lang="en-US" sz="1600" b="1" dirty="0">
                <a:latin typeface="Arial"/>
                <a:cs typeface="Arial"/>
              </a:rPr>
              <a:t> </a:t>
            </a:r>
            <a:r>
              <a:rPr lang="en-US" sz="1600" i="1" dirty="0" smtClean="0">
                <a:latin typeface="Arial"/>
                <a:cs typeface="Arial"/>
              </a:rPr>
              <a:t>Trust </a:t>
            </a:r>
            <a:r>
              <a:rPr lang="en-US" sz="1600" i="1" dirty="0">
                <a:latin typeface="Arial"/>
                <a:cs typeface="Arial"/>
              </a:rPr>
              <a:t>in him at all times, O people; pour out your heart before him; God is a refuge for us. Selah “ Ps62.8</a:t>
            </a:r>
            <a:r>
              <a:rPr lang="en-US" sz="1600" dirty="0">
                <a:latin typeface="Arial"/>
                <a:cs typeface="Arial"/>
              </a:rPr>
              <a:t/>
            </a:r>
            <a:br>
              <a:rPr lang="en-US" sz="1600" dirty="0">
                <a:latin typeface="Arial"/>
                <a:cs typeface="Arial"/>
              </a:rPr>
            </a:br>
            <a:endParaRPr lang="en-US" sz="1600" dirty="0">
              <a:latin typeface="Arial"/>
              <a:cs typeface="Arial"/>
            </a:endParaRPr>
          </a:p>
        </p:txBody>
      </p:sp>
      <p:sp>
        <p:nvSpPr>
          <p:cNvPr id="3" name="Content Placeholder 2"/>
          <p:cNvSpPr>
            <a:spLocks noGrp="1"/>
          </p:cNvSpPr>
          <p:nvPr>
            <p:ph idx="1"/>
          </p:nvPr>
        </p:nvSpPr>
        <p:spPr>
          <a:xfrm>
            <a:off x="492125" y="1735138"/>
            <a:ext cx="8096250" cy="4741862"/>
          </a:xfrm>
        </p:spPr>
        <p:txBody>
          <a:bodyPr>
            <a:normAutofit fontScale="77500" lnSpcReduction="20000"/>
          </a:bodyPr>
          <a:lstStyle/>
          <a:p>
            <a:pPr marL="0" indent="0">
              <a:buNone/>
            </a:pPr>
            <a:r>
              <a:rPr lang="en-US" sz="2300" b="1" dirty="0">
                <a:latin typeface="Arial"/>
                <a:cs typeface="Arial"/>
              </a:rPr>
              <a:t>Homework:</a:t>
            </a:r>
            <a:endParaRPr lang="en-US" sz="2300" dirty="0">
              <a:latin typeface="Arial"/>
              <a:cs typeface="Arial"/>
            </a:endParaRPr>
          </a:p>
          <a:p>
            <a:r>
              <a:rPr lang="en-US" sz="2300" b="1" dirty="0">
                <a:latin typeface="Arial"/>
                <a:cs typeface="Arial"/>
              </a:rPr>
              <a:t> </a:t>
            </a:r>
            <a:r>
              <a:rPr lang="en-US" sz="2300" b="1" i="1" dirty="0" smtClean="0">
                <a:latin typeface="Arial"/>
                <a:cs typeface="Arial"/>
              </a:rPr>
              <a:t>Can </a:t>
            </a:r>
            <a:r>
              <a:rPr lang="en-US" sz="2300" b="1" i="1" dirty="0">
                <a:latin typeface="Arial"/>
                <a:cs typeface="Arial"/>
              </a:rPr>
              <a:t>you trust God with all you have and say, it is all of yours to do with as you will?</a:t>
            </a:r>
            <a:endParaRPr lang="en-US" sz="2300" dirty="0">
              <a:latin typeface="Arial"/>
              <a:cs typeface="Arial"/>
            </a:endParaRPr>
          </a:p>
          <a:p>
            <a:pPr lvl="0"/>
            <a:r>
              <a:rPr lang="en-US" sz="2300" b="1" i="1" dirty="0">
                <a:latin typeface="Arial"/>
                <a:cs typeface="Arial"/>
              </a:rPr>
              <a:t>How do you admit you to God that you desperately need him. That you can not survive without him.</a:t>
            </a:r>
            <a:endParaRPr lang="en-US" sz="2300" dirty="0">
              <a:latin typeface="Arial"/>
              <a:cs typeface="Arial"/>
            </a:endParaRPr>
          </a:p>
          <a:p>
            <a:pPr lvl="0"/>
            <a:r>
              <a:rPr lang="en-US" sz="2300" b="1" i="1" dirty="0">
                <a:latin typeface="Arial"/>
                <a:cs typeface="Arial"/>
              </a:rPr>
              <a:t> Reflect on 2 Corinthians 1:8-10. What is the purpose of Paul’s suffering? Where are you in this process?</a:t>
            </a:r>
            <a:endParaRPr lang="en-US" sz="2300" dirty="0">
              <a:latin typeface="Arial"/>
              <a:cs typeface="Arial"/>
            </a:endParaRPr>
          </a:p>
          <a:p>
            <a:pPr lvl="0"/>
            <a:r>
              <a:rPr lang="en-US" sz="2300" b="1" i="1" dirty="0">
                <a:latin typeface="Arial"/>
                <a:cs typeface="Arial"/>
              </a:rPr>
              <a:t> How is your mindset works-based when it comes to your grief?</a:t>
            </a:r>
            <a:endParaRPr lang="en-US" sz="2300" dirty="0">
              <a:latin typeface="Arial"/>
              <a:cs typeface="Arial"/>
            </a:endParaRPr>
          </a:p>
          <a:p>
            <a:pPr lvl="0"/>
            <a:r>
              <a:rPr lang="en-US" sz="2300" b="1" i="1" dirty="0">
                <a:latin typeface="Arial"/>
                <a:cs typeface="Arial"/>
              </a:rPr>
              <a:t> Pray on your face with your hand lifted up to God.</a:t>
            </a:r>
            <a:endParaRPr lang="en-US" sz="2300" dirty="0">
              <a:latin typeface="Arial"/>
              <a:cs typeface="Arial"/>
            </a:endParaRPr>
          </a:p>
          <a:p>
            <a:pPr marL="0" indent="0">
              <a:buNone/>
            </a:pPr>
            <a:r>
              <a:rPr lang="en-US" sz="2600" i="1" dirty="0">
                <a:latin typeface="Arial"/>
                <a:cs typeface="Arial"/>
              </a:rPr>
              <a:t>“Suffering is God’s primary way of uprooting our self reliance and complacency.” </a:t>
            </a:r>
            <a:r>
              <a:rPr lang="en-US" sz="2600" i="1" dirty="0" err="1">
                <a:latin typeface="Arial"/>
                <a:cs typeface="Arial"/>
              </a:rPr>
              <a:t>Kellemen</a:t>
            </a:r>
            <a:r>
              <a:rPr lang="en-US" sz="2600" i="1" dirty="0">
                <a:latin typeface="Arial"/>
                <a:cs typeface="Arial"/>
              </a:rPr>
              <a:t>, Bob. Gods Lessons for Life’s Losses</a:t>
            </a:r>
          </a:p>
          <a:p>
            <a:pPr marL="0" indent="0">
              <a:buNone/>
            </a:pPr>
            <a:endParaRPr lang="en-US" dirty="0"/>
          </a:p>
        </p:txBody>
      </p:sp>
    </p:spTree>
    <p:extLst>
      <p:ext uri="{BB962C8B-B14F-4D97-AF65-F5344CB8AC3E}">
        <p14:creationId xmlns:p14="http://schemas.microsoft.com/office/powerpoint/2010/main" val="88992682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52</TotalTime>
  <Words>995</Words>
  <Application>Microsoft Macintosh PowerPoint</Application>
  <PresentationFormat>On-screen Show (4:3)</PresentationFormat>
  <Paragraphs>74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Inkwell</vt:lpstr>
      <vt:lpstr>“When Sorrows Like Sea Billows Roll.”</vt:lpstr>
      <vt:lpstr>“God will take us where we do not want to go in order to produce in us what we could not achieve on our own.” Tripp, Paul David   “It is better to go to a house of mourning than to go to a house of feasting, for death is the destiny of everyone; the living should take this to heart.” Ecclesiastes 7:2 </vt:lpstr>
      <vt:lpstr>   “Grief is not a series of stages that you complete in some stereotypical consecutive order. Grief is a very individual process—a personal journey that we take with our personal suffering Savior.” Kellemen, Bob. Grief: Walking with Jesus </vt:lpstr>
      <vt:lpstr>PowerPoint Presentation</vt:lpstr>
      <vt:lpstr>PowerPoint Presentation</vt:lpstr>
      <vt:lpstr>PowerPoint Presentation</vt:lpstr>
      <vt:lpstr>Village Candor: Honesty with myself. </vt:lpstr>
      <vt:lpstr>Village Complaint: Honesty with God </vt:lpstr>
      <vt:lpstr>Village Cry: Ask for God’s Help   Trust in him at all times, O people; pour out your heart before him; God is a refuge for us. Selah “ Ps62.8 </vt:lpstr>
      <vt:lpstr>Village Comfort: Receiving God’s Help   “Shared sorrow is endurable sorrow.” Kellerman, Bob. Gods Lessons for Life’s Losses. </vt:lpstr>
      <vt:lpstr>Village Waiting: Trusting with Faith </vt:lpstr>
      <vt:lpstr>Village Wailing: Groaning with Hope   Proverbs 13:12 says, "Hope deferred makes the heart sick, but a hope fulfilled is the tree of life." </vt:lpstr>
      <vt:lpstr>Village Weaving: Perceiving with Grace   “What you believe about the future will change how you live in the present.” Nyeri, Daniel. Everything Sad is Untrue. </vt:lpstr>
      <vt:lpstr>Village Worshiping: Engaging with Love   “Indeed, I count everything as loss because of the surpassing worth of knowing Christ Jesus my Lord. For his sake I have suffered the loss of all things and count them as rubbish, in order that I may gain Christ and be found in him, not having a righteousness of my own that comes from the law, but that which comes through faith in Christ, the righteousness from God that depends on faith-“ Phil3.8-9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Sorrows Like Sea Billows Roll.”</dc:title>
  <dc:creator>Rachael Rosser</dc:creator>
  <cp:lastModifiedBy>Rachael Rosser</cp:lastModifiedBy>
  <cp:revision>6</cp:revision>
  <dcterms:created xsi:type="dcterms:W3CDTF">2023-04-27T06:51:16Z</dcterms:created>
  <dcterms:modified xsi:type="dcterms:W3CDTF">2023-04-27T07:43:21Z</dcterms:modified>
</cp:coreProperties>
</file>